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15" r:id="rId4"/>
    <p:sldId id="316" r:id="rId5"/>
    <p:sldId id="317" r:id="rId6"/>
    <p:sldId id="318" r:id="rId7"/>
    <p:sldId id="258" r:id="rId8"/>
    <p:sldId id="259" r:id="rId9"/>
    <p:sldId id="260"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265" r:id="rId28"/>
    <p:sldId id="267" r:id="rId29"/>
    <p:sldId id="307" r:id="rId30"/>
    <p:sldId id="305" r:id="rId31"/>
    <p:sldId id="278" r:id="rId32"/>
    <p:sldId id="279" r:id="rId33"/>
    <p:sldId id="275" r:id="rId34"/>
    <p:sldId id="281" r:id="rId35"/>
    <p:sldId id="271" r:id="rId36"/>
    <p:sldId id="272" r:id="rId37"/>
    <p:sldId id="266" r:id="rId38"/>
    <p:sldId id="268" r:id="rId39"/>
    <p:sldId id="269" r:id="rId40"/>
    <p:sldId id="270" r:id="rId41"/>
    <p:sldId id="273" r:id="rId42"/>
    <p:sldId id="280" r:id="rId43"/>
    <p:sldId id="274" r:id="rId44"/>
    <p:sldId id="276" r:id="rId45"/>
    <p:sldId id="277" r:id="rId46"/>
    <p:sldId id="306" r:id="rId47"/>
    <p:sldId id="282" r:id="rId48"/>
    <p:sldId id="308" r:id="rId49"/>
    <p:sldId id="309" r:id="rId50"/>
    <p:sldId id="310" r:id="rId51"/>
    <p:sldId id="311" r:id="rId52"/>
    <p:sldId id="312" r:id="rId53"/>
    <p:sldId id="313" r:id="rId54"/>
    <p:sldId id="314" r:id="rId5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3E"/>
    <a:srgbClr val="0F1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renteria\AppData\Local\Microsoft\Windows\INetCache\Content.Outlook\9K5B6IPN\Cuadros%20para%20liquidacion%20de%20presupuesto%202022%20(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barChart>
        <c:barDir val="col"/>
        <c:grouping val="clustered"/>
        <c:varyColors val="0"/>
        <c:ser>
          <c:idx val="0"/>
          <c:order val="0"/>
          <c:tx>
            <c:strRef>
              <c:f>'[Cuadros para liquidacion de presupuesto 2022 (2).xlsx]Hoja6'!$B$10</c:f>
              <c:strCache>
                <c:ptCount val="1"/>
                <c:pt idx="0">
                  <c:v>Codificado</c:v>
                </c:pt>
              </c:strCache>
            </c:strRef>
          </c:tx>
          <c:spPr>
            <a:solidFill>
              <a:schemeClr val="accent5">
                <a:shade val="65000"/>
              </a:schemeClr>
            </a:solidFill>
            <a:ln>
              <a:noFill/>
            </a:ln>
            <a:effectLst/>
          </c:spPr>
          <c:invertIfNegative val="0"/>
          <c:cat>
            <c:strRef>
              <c:f>'[Cuadros para liquidacion de presupuesto 2022 (2).xlsx]Hoja6'!$A$11:$A$12</c:f>
              <c:strCache>
                <c:ptCount val="2"/>
                <c:pt idx="0">
                  <c:v>Ingresos corrientes</c:v>
                </c:pt>
                <c:pt idx="1">
                  <c:v>Ingresos de financiamiento</c:v>
                </c:pt>
              </c:strCache>
            </c:strRef>
          </c:cat>
          <c:val>
            <c:numRef>
              <c:f>'[Cuadros para liquidacion de presupuesto 2022 (2).xlsx]Hoja6'!$B$11:$B$12</c:f>
              <c:numCache>
                <c:formatCode>"$"\ #,##0.00</c:formatCode>
                <c:ptCount val="2"/>
                <c:pt idx="0">
                  <c:v>2963600.29</c:v>
                </c:pt>
                <c:pt idx="1">
                  <c:v>2402174.27</c:v>
                </c:pt>
              </c:numCache>
            </c:numRef>
          </c:val>
          <c:extLst xmlns:c16r2="http://schemas.microsoft.com/office/drawing/2015/06/chart">
            <c:ext xmlns:c16="http://schemas.microsoft.com/office/drawing/2014/chart" uri="{C3380CC4-5D6E-409C-BE32-E72D297353CC}">
              <c16:uniqueId val="{00000000-D018-4BFA-BAD8-F028E12A23DF}"/>
            </c:ext>
          </c:extLst>
        </c:ser>
        <c:ser>
          <c:idx val="1"/>
          <c:order val="1"/>
          <c:tx>
            <c:strRef>
              <c:f>'[Cuadros para liquidacion de presupuesto 2022 (2).xlsx]Hoja6'!$C$10</c:f>
              <c:strCache>
                <c:ptCount val="1"/>
                <c:pt idx="0">
                  <c:v>Devengado</c:v>
                </c:pt>
              </c:strCache>
            </c:strRef>
          </c:tx>
          <c:spPr>
            <a:solidFill>
              <a:schemeClr val="accent5"/>
            </a:solidFill>
            <a:ln>
              <a:noFill/>
            </a:ln>
            <a:effectLst/>
          </c:spPr>
          <c:invertIfNegative val="0"/>
          <c:cat>
            <c:strRef>
              <c:f>'[Cuadros para liquidacion de presupuesto 2022 (2).xlsx]Hoja6'!$A$11:$A$12</c:f>
              <c:strCache>
                <c:ptCount val="2"/>
                <c:pt idx="0">
                  <c:v>Ingresos corrientes</c:v>
                </c:pt>
                <c:pt idx="1">
                  <c:v>Ingresos de financiamiento</c:v>
                </c:pt>
              </c:strCache>
            </c:strRef>
          </c:cat>
          <c:val>
            <c:numRef>
              <c:f>'[Cuadros para liquidacion de presupuesto 2022 (2).xlsx]Hoja6'!$C$11:$C$12</c:f>
              <c:numCache>
                <c:formatCode>"$"\ #,##0.00</c:formatCode>
                <c:ptCount val="2"/>
                <c:pt idx="0">
                  <c:v>2815676.99</c:v>
                </c:pt>
                <c:pt idx="1">
                  <c:v>1449463.96</c:v>
                </c:pt>
              </c:numCache>
            </c:numRef>
          </c:val>
          <c:extLst xmlns:c16r2="http://schemas.microsoft.com/office/drawing/2015/06/chart">
            <c:ext xmlns:c16="http://schemas.microsoft.com/office/drawing/2014/chart" uri="{C3380CC4-5D6E-409C-BE32-E72D297353CC}">
              <c16:uniqueId val="{00000001-D018-4BFA-BAD8-F028E12A23DF}"/>
            </c:ext>
          </c:extLst>
        </c:ser>
        <c:ser>
          <c:idx val="2"/>
          <c:order val="2"/>
          <c:tx>
            <c:strRef>
              <c:f>'[Cuadros para liquidacion de presupuesto 2022 (2).xlsx]Hoja6'!$D$10</c:f>
              <c:strCache>
                <c:ptCount val="1"/>
                <c:pt idx="0">
                  <c:v>Recaudado</c:v>
                </c:pt>
              </c:strCache>
            </c:strRef>
          </c:tx>
          <c:spPr>
            <a:solidFill>
              <a:schemeClr val="accent5">
                <a:tint val="65000"/>
              </a:schemeClr>
            </a:solidFill>
            <a:ln>
              <a:noFill/>
            </a:ln>
            <a:effectLst/>
          </c:spPr>
          <c:invertIfNegative val="0"/>
          <c:cat>
            <c:strRef>
              <c:f>'[Cuadros para liquidacion de presupuesto 2022 (2).xlsx]Hoja6'!$A$11:$A$12</c:f>
              <c:strCache>
                <c:ptCount val="2"/>
                <c:pt idx="0">
                  <c:v>Ingresos corrientes</c:v>
                </c:pt>
                <c:pt idx="1">
                  <c:v>Ingresos de financiamiento</c:v>
                </c:pt>
              </c:strCache>
            </c:strRef>
          </c:cat>
          <c:val>
            <c:numRef>
              <c:f>'[Cuadros para liquidacion de presupuesto 2022 (2).xlsx]Hoja6'!$D$11:$D$12</c:f>
              <c:numCache>
                <c:formatCode>"$"\ #,##0.00</c:formatCode>
                <c:ptCount val="2"/>
                <c:pt idx="0">
                  <c:v>2242365.0099999998</c:v>
                </c:pt>
                <c:pt idx="1">
                  <c:v>1449463.96</c:v>
                </c:pt>
              </c:numCache>
            </c:numRef>
          </c:val>
          <c:extLst xmlns:c16r2="http://schemas.microsoft.com/office/drawing/2015/06/chart">
            <c:ext xmlns:c16="http://schemas.microsoft.com/office/drawing/2014/chart" uri="{C3380CC4-5D6E-409C-BE32-E72D297353CC}">
              <c16:uniqueId val="{00000002-D018-4BFA-BAD8-F028E12A23DF}"/>
            </c:ext>
          </c:extLst>
        </c:ser>
        <c:dLbls>
          <c:showLegendKey val="0"/>
          <c:showVal val="0"/>
          <c:showCatName val="0"/>
          <c:showSerName val="0"/>
          <c:showPercent val="0"/>
          <c:showBubbleSize val="0"/>
        </c:dLbls>
        <c:gapWidth val="219"/>
        <c:overlap val="-27"/>
        <c:axId val="357627960"/>
        <c:axId val="357634624"/>
      </c:barChart>
      <c:catAx>
        <c:axId val="357627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57634624"/>
        <c:crosses val="autoZero"/>
        <c:auto val="1"/>
        <c:lblAlgn val="ctr"/>
        <c:lblOffset val="100"/>
        <c:noMultiLvlLbl val="0"/>
      </c:catAx>
      <c:valAx>
        <c:axId val="357634624"/>
        <c:scaling>
          <c:orientation val="minMax"/>
        </c:scaling>
        <c:delete val="0"/>
        <c:axPos val="l"/>
        <c:majorGridlines>
          <c:spPr>
            <a:ln w="9525" cap="flat" cmpd="sng" algn="ctr">
              <a:solidFill>
                <a:schemeClr val="tx1">
                  <a:lumMod val="15000"/>
                  <a:lumOff val="85000"/>
                </a:schemeClr>
              </a:solidFill>
              <a:round/>
            </a:ln>
            <a:effectLst/>
          </c:spPr>
        </c:majorGridlines>
        <c:numFmt formatCode="&quot;$&quot;\ #,##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357627960"/>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es-EC"/>
          </a:p>
        </c:txPr>
      </c:dTable>
      <c:spPr>
        <a:solidFill>
          <a:schemeClr val="bg1"/>
        </a:solid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lumMod val="95000"/>
      </a:schemeClr>
    </a:solidFill>
    <a:ln w="9525" cap="flat" cmpd="sng" algn="ctr">
      <a:solidFill>
        <a:schemeClr val="tx1">
          <a:lumMod val="15000"/>
          <a:lumOff val="8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'[Cuadros para liquidacion de presupuesto 2022 (2).xlsx]Hoja2'!$B$12</c:f>
              <c:strCache>
                <c:ptCount val="1"/>
                <c:pt idx="0">
                  <c:v>Codificado</c:v>
                </c:pt>
              </c:strCache>
            </c:strRef>
          </c:tx>
          <c:spPr>
            <a:solidFill>
              <a:schemeClr val="accent1">
                <a:shade val="76000"/>
              </a:schemeClr>
            </a:solidFill>
            <a:ln>
              <a:noFill/>
            </a:ln>
            <a:effectLst/>
          </c:spPr>
          <c:invertIfNegative val="0"/>
          <c:cat>
            <c:strRef>
              <c:f>'[Cuadros para liquidacion de presupuesto 2022 (2).xlsx]Hoja2'!$C$11:$E$11</c:f>
              <c:strCache>
                <c:ptCount val="3"/>
                <c:pt idx="0">
                  <c:v>Administracion </c:v>
                </c:pt>
                <c:pt idx="1">
                  <c:v>Agua Potable</c:v>
                </c:pt>
                <c:pt idx="2">
                  <c:v>Alcantarillado</c:v>
                </c:pt>
              </c:strCache>
            </c:strRef>
          </c:cat>
          <c:val>
            <c:numRef>
              <c:f>'[Cuadros para liquidacion de presupuesto 2022 (2).xlsx]Hoja2'!$C$12:$E$12</c:f>
              <c:numCache>
                <c:formatCode>"$"\ #,##0.00</c:formatCode>
                <c:ptCount val="3"/>
                <c:pt idx="0">
                  <c:v>1058507</c:v>
                </c:pt>
                <c:pt idx="1">
                  <c:v>1394034</c:v>
                </c:pt>
                <c:pt idx="2">
                  <c:v>2913233.56</c:v>
                </c:pt>
              </c:numCache>
            </c:numRef>
          </c:val>
          <c:extLst xmlns:c16r2="http://schemas.microsoft.com/office/drawing/2015/06/chart">
            <c:ext xmlns:c16="http://schemas.microsoft.com/office/drawing/2014/chart" uri="{C3380CC4-5D6E-409C-BE32-E72D297353CC}">
              <c16:uniqueId val="{00000000-5698-463A-8A3F-AB65D220F9EA}"/>
            </c:ext>
          </c:extLst>
        </c:ser>
        <c:ser>
          <c:idx val="1"/>
          <c:order val="1"/>
          <c:tx>
            <c:strRef>
              <c:f>'[Cuadros para liquidacion de presupuesto 2022 (2).xlsx]Hoja2'!$B$13</c:f>
              <c:strCache>
                <c:ptCount val="1"/>
                <c:pt idx="0">
                  <c:v>Devengado</c:v>
                </c:pt>
              </c:strCache>
            </c:strRef>
          </c:tx>
          <c:spPr>
            <a:solidFill>
              <a:schemeClr val="accent1">
                <a:tint val="77000"/>
              </a:schemeClr>
            </a:solidFill>
            <a:ln>
              <a:noFill/>
            </a:ln>
            <a:effectLst/>
          </c:spPr>
          <c:invertIfNegative val="0"/>
          <c:cat>
            <c:strRef>
              <c:f>'[Cuadros para liquidacion de presupuesto 2022 (2).xlsx]Hoja2'!$C$11:$E$11</c:f>
              <c:strCache>
                <c:ptCount val="3"/>
                <c:pt idx="0">
                  <c:v>Administracion </c:v>
                </c:pt>
                <c:pt idx="1">
                  <c:v>Agua Potable</c:v>
                </c:pt>
                <c:pt idx="2">
                  <c:v>Alcantarillado</c:v>
                </c:pt>
              </c:strCache>
            </c:strRef>
          </c:cat>
          <c:val>
            <c:numRef>
              <c:f>'[Cuadros para liquidacion de presupuesto 2022 (2).xlsx]Hoja2'!$C$13:$E$13</c:f>
              <c:numCache>
                <c:formatCode>"$"\ #,##0.00</c:formatCode>
                <c:ptCount val="3"/>
                <c:pt idx="0">
                  <c:v>843863.26</c:v>
                </c:pt>
                <c:pt idx="1">
                  <c:v>1027947.84</c:v>
                </c:pt>
                <c:pt idx="2">
                  <c:v>1576772.93</c:v>
                </c:pt>
              </c:numCache>
            </c:numRef>
          </c:val>
          <c:extLst xmlns:c16r2="http://schemas.microsoft.com/office/drawing/2015/06/chart">
            <c:ext xmlns:c16="http://schemas.microsoft.com/office/drawing/2014/chart" uri="{C3380CC4-5D6E-409C-BE32-E72D297353CC}">
              <c16:uniqueId val="{00000001-5698-463A-8A3F-AB65D220F9EA}"/>
            </c:ext>
          </c:extLst>
        </c:ser>
        <c:dLbls>
          <c:showLegendKey val="0"/>
          <c:showVal val="0"/>
          <c:showCatName val="0"/>
          <c:showSerName val="0"/>
          <c:showPercent val="0"/>
          <c:showBubbleSize val="0"/>
        </c:dLbls>
        <c:gapWidth val="219"/>
        <c:overlap val="-27"/>
        <c:axId val="357628744"/>
        <c:axId val="357635800"/>
      </c:barChart>
      <c:catAx>
        <c:axId val="357628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357635800"/>
        <c:crosses val="autoZero"/>
        <c:auto val="1"/>
        <c:lblAlgn val="ctr"/>
        <c:lblOffset val="100"/>
        <c:noMultiLvlLbl val="0"/>
      </c:catAx>
      <c:valAx>
        <c:axId val="3576358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 #,##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crossAx val="3576287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ysClr val="windowText" lastClr="000000"/>
                </a:solidFill>
                <a:latin typeface="+mn-lt"/>
                <a:ea typeface="+mn-ea"/>
                <a:cs typeface="+mn-cs"/>
              </a:defRPr>
            </a:pPr>
            <a:endParaRPr lang="es-EC"/>
          </a:p>
        </c:txPr>
      </c:dTable>
      <c:spPr>
        <a:solidFill>
          <a:schemeClr val="bg1"/>
        </a:solid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EC"/>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lumMod val="95000"/>
      </a:schemeClr>
    </a:solidFill>
    <a:ln w="9525" cap="flat" cmpd="sng" algn="ctr">
      <a:solidFill>
        <a:schemeClr val="tx1">
          <a:lumMod val="15000"/>
          <a:lumOff val="85000"/>
        </a:schemeClr>
      </a:solidFill>
      <a:round/>
    </a:ln>
    <a:effectLst/>
  </c:spPr>
  <c:txPr>
    <a:bodyPr/>
    <a:lstStyle/>
    <a:p>
      <a:pPr>
        <a:defRPr>
          <a:solidFill>
            <a:sysClr val="windowText" lastClr="000000"/>
          </a:solidFill>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5A4803-503A-91E8-4522-C53D5A6D6F5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xmlns="" id="{0C57CC07-B0AB-981D-51E6-D006E49306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xmlns="" id="{7DB91689-4E20-8ECD-1891-C27D43F46DD7}"/>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4387E0F9-5E4B-CD86-348B-C1BA0FCBC46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C4FFBC8A-428E-A869-E86B-5E70E5CACF55}"/>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425826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C598517-53D3-BAFD-094C-F7A71CAA12AD}"/>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8BD59C5E-381A-E3F3-47AB-81D29169D7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9840873E-6E65-FE6B-3688-4E2450180432}"/>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509D014F-4D88-0147-CA03-16518EABA28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47FD2F4D-1081-49C4-AEAE-5A027E8EC80E}"/>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2311507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4A3BF33C-002D-FFA6-D9A2-3D8ED7E7B5E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xmlns="" id="{09631D4F-D767-3791-6A0B-8C60D13AE73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84950028-3C1F-9C17-A983-47C3A544B1DD}"/>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8ED96AEC-E2D6-877A-CF7B-E19099486C7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3C990A69-24D3-6264-5B7C-3F533A082396}"/>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1167155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824DC2A-C45E-60BD-3117-7455B7DC5AE9}"/>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61587041-399D-DBA1-F690-4138212DC91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35DD8B15-9120-A656-E12B-652B7E08D18D}"/>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2D360868-8738-5FCB-8E3B-E7CBEBCE743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4440C965-6FDC-70B0-BCDA-091C36EB430E}"/>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4097756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BE3BDDC-1C8C-AEE0-A607-1AEED93F19D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00B2782E-AE1D-8C6F-A344-ACCD1CDE1B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83384E33-D425-9845-FE0C-3E3D6F5BFE29}"/>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00F43EAD-7D00-F53E-96B3-F466888418C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xmlns="" id="{9E37DD3F-5B92-D368-482E-2E985DA83889}"/>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4137572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DEA3FCA1-45E4-2D2E-FA8C-66E5D432E72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79BB439C-71F5-FF0F-35CD-00245D837B6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xmlns="" id="{9A8BEFC4-9380-E4C4-3BFE-AEDAD439DF3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xmlns="" id="{711075CC-57A6-77A3-D213-46ACEFE004D7}"/>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6" name="Marcador de pie de página 5">
            <a:extLst>
              <a:ext uri="{FF2B5EF4-FFF2-40B4-BE49-F238E27FC236}">
                <a16:creationId xmlns:a16="http://schemas.microsoft.com/office/drawing/2014/main" xmlns="" id="{9718F75A-A414-6A43-6014-53D5FAD863D0}"/>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DE25973A-E182-132F-0B92-CEF0BD7E671D}"/>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359097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DAC2224-DCFE-F03E-C3B7-0F335900DCB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9E63E889-582B-BFF1-BF6D-B4FBA07522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467CA9C9-A753-7657-1628-E55F32B068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xmlns="" id="{6279B13F-FD5B-26C4-AA79-09ABAC7FBB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45C7D21F-6725-5050-F8A7-324DBFAE4C0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xmlns="" id="{BA477B04-E7EB-8D87-CE0C-688DEFA1FFF1}"/>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8" name="Marcador de pie de página 7">
            <a:extLst>
              <a:ext uri="{FF2B5EF4-FFF2-40B4-BE49-F238E27FC236}">
                <a16:creationId xmlns:a16="http://schemas.microsoft.com/office/drawing/2014/main" xmlns="" id="{539D48BC-10D4-3814-B6B8-2D9747F21F10}"/>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xmlns="" id="{4DE87908-9C52-5D3B-ACF3-06F27B1A745E}"/>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73990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05E7096-E55C-BCFE-38D7-0C59D8270D4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xmlns="" id="{8E0A0C9C-F5B6-F553-73C0-C72AF01F2222}"/>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4" name="Marcador de pie de página 3">
            <a:extLst>
              <a:ext uri="{FF2B5EF4-FFF2-40B4-BE49-F238E27FC236}">
                <a16:creationId xmlns:a16="http://schemas.microsoft.com/office/drawing/2014/main" xmlns="" id="{78A858DB-364D-76F7-0386-90B6A810BE70}"/>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xmlns="" id="{F1E9E5D1-7366-B20A-9229-EF1EA161DD06}"/>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892192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0A349B17-C4CA-3B52-A870-A02071DC7E6C}"/>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3" name="Marcador de pie de página 2">
            <a:extLst>
              <a:ext uri="{FF2B5EF4-FFF2-40B4-BE49-F238E27FC236}">
                <a16:creationId xmlns:a16="http://schemas.microsoft.com/office/drawing/2014/main" xmlns="" id="{6BF114EF-FED6-1B5B-FC31-AC0F83B2F502}"/>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xmlns="" id="{9C5B60E3-45CB-43FF-0DD4-61C9FAA862DD}"/>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292774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F91A89-823A-CB03-0634-6673860DC2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xmlns="" id="{4EB142CB-6978-37E5-03C6-27F7455FDD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xmlns="" id="{3DFD6EE4-4E30-9C33-61F9-905FF8057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D9AA98BB-1288-60CE-A47D-C0D35BC9ED9D}"/>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6" name="Marcador de pie de página 5">
            <a:extLst>
              <a:ext uri="{FF2B5EF4-FFF2-40B4-BE49-F238E27FC236}">
                <a16:creationId xmlns:a16="http://schemas.microsoft.com/office/drawing/2014/main" xmlns="" id="{FC5FA440-EF9B-C3DB-476D-8714C75298F5}"/>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73371DBC-09D7-2770-798E-B5958A9D48FB}"/>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2679051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239A884-58BC-C61F-CD73-3C28C8050F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xmlns="" id="{207A8D14-CFCC-DCFA-0CDE-CF6971E97F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xmlns="" id="{893AB8DB-925E-548C-F6E3-58E8FDB13A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020DBB57-15C3-29F7-8561-5CFDCF578E02}"/>
              </a:ext>
            </a:extLst>
          </p:cNvPr>
          <p:cNvSpPr>
            <a:spLocks noGrp="1"/>
          </p:cNvSpPr>
          <p:nvPr>
            <p:ph type="dt" sz="half" idx="10"/>
          </p:nvPr>
        </p:nvSpPr>
        <p:spPr/>
        <p:txBody>
          <a:bodyPr/>
          <a:lstStyle/>
          <a:p>
            <a:fld id="{34A7472B-3BC2-4978-8993-4E101D0D0D16}" type="datetimeFigureOut">
              <a:rPr lang="es-EC" smtClean="0"/>
              <a:t>29/5/2023</a:t>
            </a:fld>
            <a:endParaRPr lang="es-EC"/>
          </a:p>
        </p:txBody>
      </p:sp>
      <p:sp>
        <p:nvSpPr>
          <p:cNvPr id="6" name="Marcador de pie de página 5">
            <a:extLst>
              <a:ext uri="{FF2B5EF4-FFF2-40B4-BE49-F238E27FC236}">
                <a16:creationId xmlns:a16="http://schemas.microsoft.com/office/drawing/2014/main" xmlns="" id="{B28F0647-31B1-AD10-39B6-45AD19131356}"/>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xmlns="" id="{E7F685E8-B69E-F5CA-BEFF-C8491FB01C68}"/>
              </a:ext>
            </a:extLst>
          </p:cNvPr>
          <p:cNvSpPr>
            <a:spLocks noGrp="1"/>
          </p:cNvSpPr>
          <p:nvPr>
            <p:ph type="sldNum" sz="quarter" idx="12"/>
          </p:nvPr>
        </p:nvSpPr>
        <p:spPr/>
        <p:txBody>
          <a:bodyPr/>
          <a:lstStyle/>
          <a:p>
            <a:fld id="{D23C619F-E1C3-4954-81B6-EC9552FE1041}" type="slidenum">
              <a:rPr lang="es-EC" smtClean="0"/>
              <a:t>‹Nº›</a:t>
            </a:fld>
            <a:endParaRPr lang="es-EC"/>
          </a:p>
        </p:txBody>
      </p:sp>
    </p:spTree>
    <p:extLst>
      <p:ext uri="{BB962C8B-B14F-4D97-AF65-F5344CB8AC3E}">
        <p14:creationId xmlns:p14="http://schemas.microsoft.com/office/powerpoint/2010/main" val="2534442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EC1C9312-F2D3-366C-AF23-E08DD0F1B5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xmlns="" id="{8C36215E-ABA0-9CA4-2F23-ED7F69671C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xmlns="" id="{DB9C874A-D002-4663-7010-E7FB4BFAA6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A7472B-3BC2-4978-8993-4E101D0D0D16}" type="datetimeFigureOut">
              <a:rPr lang="es-EC" smtClean="0"/>
              <a:t>29/5/2023</a:t>
            </a:fld>
            <a:endParaRPr lang="es-EC"/>
          </a:p>
        </p:txBody>
      </p:sp>
      <p:sp>
        <p:nvSpPr>
          <p:cNvPr id="5" name="Marcador de pie de página 4">
            <a:extLst>
              <a:ext uri="{FF2B5EF4-FFF2-40B4-BE49-F238E27FC236}">
                <a16:creationId xmlns:a16="http://schemas.microsoft.com/office/drawing/2014/main" xmlns="" id="{CA583CC1-751F-16E4-38A8-21466C849C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xmlns="" id="{D78C9C7D-D427-2196-A7CF-7C65D233E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C619F-E1C3-4954-81B6-EC9552FE1041}" type="slidenum">
              <a:rPr lang="es-EC" smtClean="0"/>
              <a:t>‹Nº›</a:t>
            </a:fld>
            <a:endParaRPr lang="es-EC"/>
          </a:p>
        </p:txBody>
      </p:sp>
    </p:spTree>
    <p:extLst>
      <p:ext uri="{BB962C8B-B14F-4D97-AF65-F5344CB8AC3E}">
        <p14:creationId xmlns:p14="http://schemas.microsoft.com/office/powerpoint/2010/main" val="469859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6.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png"/><Relationship Id="rId7" Type="http://schemas.openxmlformats.org/officeDocument/2006/relationships/image" Target="../media/image29.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6.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6.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38.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6.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png"/><Relationship Id="rId7" Type="http://schemas.openxmlformats.org/officeDocument/2006/relationships/image" Target="../media/image4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6.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6.png"/><Relationship Id="rId7" Type="http://schemas.openxmlformats.org/officeDocument/2006/relationships/image" Target="../media/image4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10" Type="http://schemas.openxmlformats.org/officeDocument/2006/relationships/image" Target="../media/image3.png"/><Relationship Id="rId4" Type="http://schemas.openxmlformats.org/officeDocument/2006/relationships/image" Target="../media/image43.pn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49.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6.wdp"/></Relationships>
</file>

<file path=ppt/slides/_rels/slide3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2.png"/><Relationship Id="rId7" Type="http://schemas.openxmlformats.org/officeDocument/2006/relationships/image" Target="../media/image5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1.jpe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54.jpeg"/></Relationships>
</file>

<file path=ppt/slides/_rels/slide3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png"/><Relationship Id="rId7" Type="http://schemas.openxmlformats.org/officeDocument/2006/relationships/image" Target="../media/image5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6.png"/><Relationship Id="rId10" Type="http://schemas.openxmlformats.org/officeDocument/2006/relationships/image" Target="../media/image59.jpeg"/><Relationship Id="rId4" Type="http://schemas.openxmlformats.org/officeDocument/2006/relationships/image" Target="../media/image3.png"/><Relationship Id="rId9" Type="http://schemas.openxmlformats.org/officeDocument/2006/relationships/image" Target="../media/image58.jpeg"/></Relationships>
</file>

<file path=ppt/slides/_rels/slide3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3" Type="http://schemas.openxmlformats.org/officeDocument/2006/relationships/image" Target="../media/image2.png"/><Relationship Id="rId7" Type="http://schemas.openxmlformats.org/officeDocument/2006/relationships/image" Target="../media/image61.jpeg"/><Relationship Id="rId12" Type="http://schemas.openxmlformats.org/officeDocument/2006/relationships/image" Target="../media/image6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6.pn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63.jpeg"/></Relationships>
</file>

<file path=ppt/slides/_rels/slide38.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3" Type="http://schemas.openxmlformats.org/officeDocument/2006/relationships/image" Target="../media/image2.png"/><Relationship Id="rId7" Type="http://schemas.openxmlformats.org/officeDocument/2006/relationships/image" Target="../media/image69.jpeg"/><Relationship Id="rId12" Type="http://schemas.openxmlformats.org/officeDocument/2006/relationships/image" Target="../media/image74.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png"/><Relationship Id="rId10" Type="http://schemas.openxmlformats.org/officeDocument/2006/relationships/image" Target="../media/image72.jpeg"/><Relationship Id="rId4" Type="http://schemas.openxmlformats.org/officeDocument/2006/relationships/image" Target="../media/image3.png"/><Relationship Id="rId9" Type="http://schemas.openxmlformats.org/officeDocument/2006/relationships/image" Target="../media/image71.jpeg"/></Relationships>
</file>

<file path=ppt/slides/_rels/slide39.xml.rels><?xml version="1.0" encoding="UTF-8" standalone="yes"?>
<Relationships xmlns="http://schemas.openxmlformats.org/package/2006/relationships"><Relationship Id="rId8" Type="http://schemas.openxmlformats.org/officeDocument/2006/relationships/image" Target="../media/image78.jpeg"/><Relationship Id="rId13" Type="http://schemas.openxmlformats.org/officeDocument/2006/relationships/image" Target="../media/image83.jpeg"/><Relationship Id="rId3" Type="http://schemas.openxmlformats.org/officeDocument/2006/relationships/image" Target="../media/image2.pn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6.png"/><Relationship Id="rId10" Type="http://schemas.openxmlformats.org/officeDocument/2006/relationships/image" Target="../media/image80.jpeg"/><Relationship Id="rId4" Type="http://schemas.openxmlformats.org/officeDocument/2006/relationships/image" Target="../media/image3.png"/><Relationship Id="rId9"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6.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2.png"/><Relationship Id="rId7" Type="http://schemas.openxmlformats.org/officeDocument/2006/relationships/image" Target="../media/image85.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4.jpe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7.jpeg"/></Relationships>
</file>

<file path=ppt/slides/_rels/slide41.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2.png"/><Relationship Id="rId7" Type="http://schemas.openxmlformats.org/officeDocument/2006/relationships/image" Target="../media/image89.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1.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3.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6.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6.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6.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5.jpeg"/><Relationship Id="rId5" Type="http://schemas.openxmlformats.org/officeDocument/2006/relationships/image" Target="../media/image6.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2.png"/><Relationship Id="rId7" Type="http://schemas.openxmlformats.org/officeDocument/2006/relationships/hyperlink" Target="https://www.emapasr.gob.ec/htm/assets/images/obras_2022/uga/qr_book_uga.png" TargetMode="External"/><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9.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1.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6.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png"/><Relationship Id="rId7" Type="http://schemas.openxmlformats.org/officeDocument/2006/relationships/image" Target="../media/image103.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2.jpeg"/><Relationship Id="rId5" Type="http://schemas.openxmlformats.org/officeDocument/2006/relationships/image" Target="../media/image6.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image" Target="../media/image6.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05.jpeg"/><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3" Type="http://schemas.openxmlformats.org/officeDocument/2006/relationships/image" Target="../media/image2.png"/><Relationship Id="rId7" Type="http://schemas.openxmlformats.org/officeDocument/2006/relationships/image" Target="../media/image15.jpeg"/><Relationship Id="rId12" Type="http://schemas.openxmlformats.org/officeDocument/2006/relationships/image" Target="../media/image20.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6.png"/><Relationship Id="rId10"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657" y="5437148"/>
            <a:ext cx="9112158" cy="1458952"/>
          </a:xfrm>
          <a:prstGeom prst="rect">
            <a:avLst/>
          </a:prstGeom>
          <a:effectLst>
            <a:outerShdw blurRad="63500" sx="102000" sy="102000" algn="ctr" rotWithShape="0">
              <a:prstClr val="black">
                <a:alpha val="40000"/>
              </a:prstClr>
            </a:outerShdw>
          </a:effectLst>
        </p:spPr>
      </p:pic>
      <p:sp>
        <p:nvSpPr>
          <p:cNvPr id="11" name="CuadroTexto 10">
            <a:extLst>
              <a:ext uri="{FF2B5EF4-FFF2-40B4-BE49-F238E27FC236}">
                <a16:creationId xmlns:a16="http://schemas.microsoft.com/office/drawing/2014/main" xmlns="" id="{3E0D90A4-4C47-39E9-C7A1-98700896AE00}"/>
              </a:ext>
            </a:extLst>
          </p:cNvPr>
          <p:cNvSpPr txBox="1"/>
          <p:nvPr/>
        </p:nvSpPr>
        <p:spPr>
          <a:xfrm>
            <a:off x="2920237" y="2096303"/>
            <a:ext cx="5936925" cy="646331"/>
          </a:xfrm>
          <a:prstGeom prst="rect">
            <a:avLst/>
          </a:prstGeom>
          <a:noFill/>
        </p:spPr>
        <p:txBody>
          <a:bodyPr wrap="square" rtlCol="0" anchor="ctr">
            <a:spAutoFit/>
          </a:bodyPr>
          <a:lstStyle/>
          <a:p>
            <a:pPr algn="ctr"/>
            <a:r>
              <a:rPr lang="es-EC" sz="3600" dirty="0">
                <a:solidFill>
                  <a:srgbClr val="0F1B5F"/>
                </a:solidFill>
                <a:latin typeface="ITC Avant Garde Std Bk" panose="020B0502020202020204" pitchFamily="34" charset="0"/>
              </a:rPr>
              <a:t>RENDICICIÓN DE </a:t>
            </a:r>
            <a:r>
              <a:rPr lang="es-EC" sz="3200" dirty="0">
                <a:solidFill>
                  <a:srgbClr val="0F1B5F"/>
                </a:solidFill>
                <a:latin typeface="ITC Avant Garde Std Bk" panose="020B0502020202020204" pitchFamily="34" charset="0"/>
              </a:rPr>
              <a:t>CUENTAS</a:t>
            </a:r>
            <a:endParaRPr lang="es-EC" sz="3600" dirty="0">
              <a:solidFill>
                <a:srgbClr val="0F1B5F"/>
              </a:solidFill>
              <a:latin typeface="ITC Avant Garde Std Bk" panose="020B0502020202020204" pitchFamily="34" charset="0"/>
            </a:endParaRPr>
          </a:p>
        </p:txBody>
      </p:sp>
      <p:pic>
        <p:nvPicPr>
          <p:cNvPr id="15" name="Imagen 14">
            <a:extLst>
              <a:ext uri="{FF2B5EF4-FFF2-40B4-BE49-F238E27FC236}">
                <a16:creationId xmlns:a16="http://schemas.microsoft.com/office/drawing/2014/main" xmlns="" id="{13C7B6B2-D080-E317-6DD6-E5BFA373A2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6200" y="2782620"/>
            <a:ext cx="4240662" cy="2191277"/>
          </a:xfrm>
          <a:prstGeom prst="rect">
            <a:avLst/>
          </a:prstGeom>
          <a:effectLst/>
        </p:spPr>
      </p:pic>
      <p:sp>
        <p:nvSpPr>
          <p:cNvPr id="13" name="CuadroTexto 12">
            <a:extLst>
              <a:ext uri="{FF2B5EF4-FFF2-40B4-BE49-F238E27FC236}">
                <a16:creationId xmlns:a16="http://schemas.microsoft.com/office/drawing/2014/main" xmlns="" id="{9FFC8423-3651-BD14-DA27-7ACF0DC2B9CB}"/>
              </a:ext>
            </a:extLst>
          </p:cNvPr>
          <p:cNvSpPr txBox="1"/>
          <p:nvPr/>
        </p:nvSpPr>
        <p:spPr>
          <a:xfrm>
            <a:off x="4133355" y="2550793"/>
            <a:ext cx="3174604" cy="1323439"/>
          </a:xfrm>
          <a:prstGeom prst="rect">
            <a:avLst/>
          </a:prstGeom>
          <a:noFill/>
        </p:spPr>
        <p:txBody>
          <a:bodyPr wrap="square" rtlCol="0">
            <a:spAutoFit/>
          </a:bodyPr>
          <a:lstStyle/>
          <a:p>
            <a:pPr algn="ctr"/>
            <a:r>
              <a:rPr lang="es-EC" sz="8000" b="1" dirty="0">
                <a:solidFill>
                  <a:srgbClr val="0F1B5F"/>
                </a:solidFill>
                <a:latin typeface="ITC Avant Garde Std Bk" panose="020B0502020202020204" pitchFamily="34" charset="0"/>
              </a:rPr>
              <a:t>2022</a:t>
            </a:r>
            <a:endParaRPr lang="es-EC" sz="4000" b="1" dirty="0">
              <a:solidFill>
                <a:srgbClr val="0F1B5F"/>
              </a:solidFill>
              <a:latin typeface="ITC Avant Garde Std Bk" panose="020B0502020202020204" pitchFamily="34" charset="0"/>
            </a:endParaRPr>
          </a:p>
        </p:txBody>
      </p:sp>
      <p:pic>
        <p:nvPicPr>
          <p:cNvPr id="17" name="Imagen 16">
            <a:extLst>
              <a:ext uri="{FF2B5EF4-FFF2-40B4-BE49-F238E27FC236}">
                <a16:creationId xmlns:a16="http://schemas.microsoft.com/office/drawing/2014/main" xmlns="" id="{D25BAC6C-1100-C39C-6B35-A100332FEC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2250" y="3631409"/>
            <a:ext cx="6338819" cy="1998998"/>
          </a:xfrm>
          <a:prstGeom prst="rect">
            <a:avLst/>
          </a:prstGeom>
          <a:effectLst>
            <a:outerShdw blurRad="50800" dist="38100" dir="5400000" algn="t" rotWithShape="0">
              <a:prstClr val="black">
                <a:alpha val="40000"/>
              </a:prstClr>
            </a:outerShdw>
          </a:effectLst>
        </p:spPr>
      </p:pic>
      <p:sp>
        <p:nvSpPr>
          <p:cNvPr id="10" name="CuadroTexto 9">
            <a:extLst>
              <a:ext uri="{FF2B5EF4-FFF2-40B4-BE49-F238E27FC236}">
                <a16:creationId xmlns:a16="http://schemas.microsoft.com/office/drawing/2014/main" xmlns="" id="{A702D9BB-32F9-255E-65B2-17F6A40BEB64}"/>
              </a:ext>
            </a:extLst>
          </p:cNvPr>
          <p:cNvSpPr txBox="1"/>
          <p:nvPr/>
        </p:nvSpPr>
        <p:spPr>
          <a:xfrm>
            <a:off x="2996436" y="1420852"/>
            <a:ext cx="5805823" cy="769441"/>
          </a:xfrm>
          <a:prstGeom prst="rect">
            <a:avLst/>
          </a:prstGeom>
          <a:noFill/>
        </p:spPr>
        <p:txBody>
          <a:bodyPr wrap="square" rtlCol="0" anchor="ctr">
            <a:spAutoFit/>
          </a:bodyPr>
          <a:lstStyle/>
          <a:p>
            <a:pPr algn="ctr"/>
            <a:r>
              <a:rPr lang="es-EC" sz="4400" b="1" dirty="0">
                <a:solidFill>
                  <a:srgbClr val="0F1B5F"/>
                </a:solidFill>
                <a:latin typeface="ITC Avant Garde Std Bk" panose="020B0502020202020204" pitchFamily="34" charset="0"/>
              </a:rPr>
              <a:t>AUDIENCIA PÚBLICA</a:t>
            </a:r>
          </a:p>
        </p:txBody>
      </p:sp>
      <p:pic>
        <p:nvPicPr>
          <p:cNvPr id="8" name="Imagen 7">
            <a:extLst>
              <a:ext uri="{FF2B5EF4-FFF2-40B4-BE49-F238E27FC236}">
                <a16:creationId xmlns:a16="http://schemas.microsoft.com/office/drawing/2014/main" xmlns="" id="{99CDE939-4C05-C2B6-91A5-07F11DCFC7CD}"/>
              </a:ext>
            </a:extLst>
          </p:cNvPr>
          <p:cNvPicPr>
            <a:picLocks noChangeAspect="1"/>
          </p:cNvPicPr>
          <p:nvPr/>
        </p:nvPicPr>
        <p:blipFill rotWithShape="1">
          <a:blip r:embed="rId7">
            <a:extLst>
              <a:ext uri="{28A0092B-C50C-407E-A947-70E740481C1C}">
                <a14:useLocalDpi xmlns:a14="http://schemas.microsoft.com/office/drawing/2010/main" val="0"/>
              </a:ext>
            </a:extLst>
          </a:blip>
          <a:srcRect t="17699" b="29537"/>
          <a:stretch/>
        </p:blipFill>
        <p:spPr>
          <a:xfrm>
            <a:off x="3523520" y="83976"/>
            <a:ext cx="4867157" cy="1311879"/>
          </a:xfrm>
          <a:prstGeom prst="rect">
            <a:avLst/>
          </a:prstGeom>
        </p:spPr>
      </p:pic>
    </p:spTree>
    <p:extLst>
      <p:ext uri="{BB962C8B-B14F-4D97-AF65-F5344CB8AC3E}">
        <p14:creationId xmlns:p14="http://schemas.microsoft.com/office/powerpoint/2010/main" val="36610288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603249" y="344503"/>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801653" y="1083963"/>
            <a:ext cx="10742645" cy="4961237"/>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15000"/>
              </a:lnSpc>
              <a:spcAft>
                <a:spcPts val="750"/>
              </a:spcAft>
              <a:buFontTx/>
              <a:buChar char="-"/>
            </a:pP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r>
              <a:rPr lang="es-MX" sz="1800" b="1" i="1" dirty="0">
                <a:solidFill>
                  <a:srgbClr val="808080"/>
                </a:solidFill>
                <a:effectLst/>
                <a:latin typeface="Roboto" panose="02000000000000000000" pitchFamily="2" charset="0"/>
                <a:ea typeface="Times New Roman" panose="02020603050405020304" pitchFamily="18" charset="0"/>
                <a:cs typeface="Times New Roman" panose="02020603050405020304" pitchFamily="18" charset="0"/>
              </a:rPr>
              <a:t>Por qué no se </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ha desarrollado los trabajos de "Zonificación Especifica" en las áreas reconocidas como ACMUS, en cumplimiento a lo que establecen los artículos 25 y 28 de la Ordenanza para la protección de Fuentes Hídricas de Agua, Ecosistemas Frágiles, Biodiversidad y Servicios Ambientales del Cantón Santa Rosa a través de la Creación y Gestión de áreas de Conservación Municipal y Uso Sostenible? </a:t>
            </a:r>
          </a:p>
          <a:p>
            <a:pPr marL="285750" indent="-285750" algn="just">
              <a:lnSpc>
                <a:spcPct val="115000"/>
              </a:lnSpc>
              <a:spcAft>
                <a:spcPts val="750"/>
              </a:spcAft>
              <a:buFontTx/>
              <a:buChar char="-"/>
            </a:pP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¿Cuántos acuerdos de Conservación por el Agua y los Bosques (</a:t>
            </a:r>
            <a:r>
              <a:rPr lang="es-MX" sz="1800" b="1" i="1"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ACABs</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Propuestas de Compensación, Compromisos de Manejo, Modelos de Gestión conjunta u otras estrategias que permitan ejecutar las medidas previstas para cada Zona ACMUS, se han realizado con propietarios privados de áreas ACMUS en el año 2022, en cumplimiento de lo que reza el Art. 28 de la ordenanza de ACMUS?</a:t>
            </a:r>
          </a:p>
          <a:p>
            <a:pPr marL="285750" indent="-285750" algn="just">
              <a:lnSpc>
                <a:spcPct val="115000"/>
              </a:lnSpc>
              <a:spcAft>
                <a:spcPts val="750"/>
              </a:spcAft>
              <a:buFontTx/>
              <a:buChar char="-"/>
            </a:pPr>
            <a:r>
              <a:rPr lang="es-MX" sz="1800" b="1" i="1"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¿Por qué no se ha conformado el Comité de Cogestión de las ACMUS, como lo determina el Art. 33 de la respectiva ordenanza? </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lgn="just">
              <a:lnSpc>
                <a:spcPct val="115000"/>
              </a:lnSpc>
              <a:spcAft>
                <a:spcPts val="750"/>
              </a:spcAft>
              <a:buFontTx/>
              <a:buChar char="-"/>
            </a:pP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9328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584201" y="1083963"/>
            <a:ext cx="10960098" cy="2154791"/>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buFont typeface="Roboto" panose="02000000000000000000" pitchFamily="2" charset="0"/>
              <a:buChar char="-"/>
            </a:pP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¿Por qué no se ha cumplido con lo que establece la Disposición Transitoria Tercera de la ordenanza de ACMUS que en su parte pertinente dice: "Se instruye a la Unidad de Gestión Ambiental de la EMAPASR-EP en coordinación con los órganos administrativos municipales que sean necesarios para para que en el plazo de 180 días comunique con el contenido de los actos administrativos de reconocimiento oficial o creación, a los propietarios y posesionarios de los predios ubicados en las áreas de ACMUS, con la finalidad de iniciar el proceso de Zonificación Especial y el establecimiento de Acuerdos de Conservación ´por el Agua y los Bosques, programas de compensación, y demás incentivos previstos en esta ordenanza?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584201" y="3417648"/>
            <a:ext cx="11048997" cy="215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En reuniones de trabajo entre la UGA-GADMSR y la UGA-EMAPASR-EP, se definió que los trabajos de Zonificación especifica de las ACMUS empezarán a desarrollarse en el tercer trimestre del año 2023, empezando con la zonificación de la microcuenca alta del rio Santa Rosa, dando prioridad a la fuente de captación de agua para suministro del Cantón Santa Rosa, tomando como referente para zonificar a las demás áreas de conservación municipal, en vista que se cuenta con una base fortalecida en trabajos de conservación ambiental.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43523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590549"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801650" y="1651514"/>
            <a:ext cx="10742645" cy="1063682"/>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¿Se ha notificado o solicitado a la Dirección de Avalúos y Catastros, para que se elabore un "Registro Especial con Fines Estadísticos" para realizar la inscripción correspondiente de las zonas reconocidas como ACMUS en el cantón Santa Rosa?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801649" y="3167928"/>
            <a:ext cx="10742645" cy="12786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Una vez que se tenga definida la zonificación se procederá a notificar a la Unidad de Geomática, Avalúos y Catastro para que dentro de sus competencias realice las inscripciones correspondientes de las ACMUS aprobadas por el Consejo Cantonal.</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26877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590549"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6" name="Rectángulo 5">
            <a:extLst>
              <a:ext uri="{FF2B5EF4-FFF2-40B4-BE49-F238E27FC236}">
                <a16:creationId xmlns:a16="http://schemas.microsoft.com/office/drawing/2014/main" xmlns="" id="{FD6B6C2F-9343-C1E6-ABAD-EEE25A39CC7C}"/>
              </a:ext>
            </a:extLst>
          </p:cNvPr>
          <p:cNvSpPr/>
          <p:nvPr/>
        </p:nvSpPr>
        <p:spPr>
          <a:xfrm>
            <a:off x="928650" y="1088507"/>
            <a:ext cx="10742645" cy="1278695"/>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¿Se ha creado ya el "Programa para la Protección del Agua y Ecosistemas Frágiles" el mismo que según la ordenanza de ACMUS en su Art. 42 indica que estará a cargo de la Unidad de Gestión Ambiental de la EMAPASR-EP?</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xmlns="" id="{E963D8C7-D423-50E4-A911-D24DE3258371}"/>
              </a:ext>
            </a:extLst>
          </p:cNvPr>
          <p:cNvSpPr/>
          <p:nvPr/>
        </p:nvSpPr>
        <p:spPr>
          <a:xfrm>
            <a:off x="928650" y="2550640"/>
            <a:ext cx="10742645" cy="2763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El programa actualmente está en fase de elaboración el mismo que será presentado en el tercer trimestre del año 2023, en el cual intervendrá personal técnico de diferentes Instituciones tales como: UGA-EMAPASR-EP, UGA-GADMSR, Dirección de Gestión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Ambiental del GADPEO, Ministerio del Ambiente, Agua y Transición Ecológica y Fundación JOCOTOCO, los cuales serán notificados en las próximas reuniones de trabajo como parte de la iniciativa de aplicación de la Ordenanza "PARA LA PROTECCIÓN DE FUENTES Y ZONAS DE RECARGA DE AGUA ECOSISTEMAS FRÁGILES Y OTRAS ÁREAS PRIORITARIAS PARA LA CONSERVACIÓN DE LA BIODIVERSIDAD Y EL PATRIMONIO NATURAL DEL CANTÓN SANTA ROSA".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7104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590549"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6" name="Rectángulo 5">
            <a:extLst>
              <a:ext uri="{FF2B5EF4-FFF2-40B4-BE49-F238E27FC236}">
                <a16:creationId xmlns:a16="http://schemas.microsoft.com/office/drawing/2014/main" xmlns="" id="{FD6B6C2F-9343-C1E6-ABAD-EEE25A39CC7C}"/>
              </a:ext>
            </a:extLst>
          </p:cNvPr>
          <p:cNvSpPr/>
          <p:nvPr/>
        </p:nvSpPr>
        <p:spPr>
          <a:xfrm>
            <a:off x="590549" y="1205591"/>
            <a:ext cx="11009350" cy="1278695"/>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marL="457200" algn="just">
              <a:lnSpc>
                <a:spcPct val="107000"/>
              </a:lnSpc>
              <a:spcAft>
                <a:spcPts val="800"/>
              </a:spcAft>
            </a:pPr>
            <a:endParaRPr lang="es-MX" b="1" i="1" u="sng"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marL="457200" algn="just">
              <a:lnSpc>
                <a:spcPct val="107000"/>
              </a:lnSpc>
              <a:spcAft>
                <a:spcPts val="800"/>
              </a:spcAft>
            </a:pPr>
            <a:r>
              <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¿EL Art. 44  de la ordenanza de ACMUS indica que, por el tema de Rendición de Cuentas, la EMAPASR-EP emitirá un "Boletín Informativo" anual que será distribuido junto con las planillas de agua a todos sus usuarios, se lo va a realizar?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xmlns="" id="{E963D8C7-D423-50E4-A911-D24DE3258371}"/>
              </a:ext>
            </a:extLst>
          </p:cNvPr>
          <p:cNvSpPr/>
          <p:nvPr/>
        </p:nvSpPr>
        <p:spPr>
          <a:xfrm>
            <a:off x="1092200" y="2699360"/>
            <a:ext cx="10507699" cy="2278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En la cantonización de Santa Rosa octubre del 2022, se realizó la publicación y difusión de un boletín institucional en el cual se detalla las acciones realizadas en el Área Ambiental y la gestión de la empresa en los programas de Agua Potable y Alcantarillado, por medio del programa de comunicación institucional se tiene contemplado continuar difundiendo el accionar de la empresa ante los usuarios del cantón Santa Rosa.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2453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590549"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6" name="Rectángulo 5">
            <a:extLst>
              <a:ext uri="{FF2B5EF4-FFF2-40B4-BE49-F238E27FC236}">
                <a16:creationId xmlns:a16="http://schemas.microsoft.com/office/drawing/2014/main" xmlns="" id="{FD6B6C2F-9343-C1E6-ABAD-EEE25A39CC7C}"/>
              </a:ext>
            </a:extLst>
          </p:cNvPr>
          <p:cNvSpPr/>
          <p:nvPr/>
        </p:nvSpPr>
        <p:spPr>
          <a:xfrm>
            <a:off x="717549" y="1544007"/>
            <a:ext cx="11009350" cy="1278695"/>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marL="457200" algn="just">
              <a:lnSpc>
                <a:spcPct val="107000"/>
              </a:lnSpc>
              <a:spcAft>
                <a:spcPts val="800"/>
              </a:spcAft>
            </a:pPr>
            <a:endParaRPr lang="es-MX" b="1" i="1" u="sng"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marL="457200" algn="just">
              <a:lnSpc>
                <a:spcPct val="107000"/>
              </a:lnSpc>
              <a:spcAft>
                <a:spcPts val="800"/>
              </a:spcAft>
            </a:pPr>
            <a:r>
              <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¿A cuánto ascienden los recursos asignados por el GADSR en su presupuesto anual de inversión social, de manera específica para protección ambiental y el cumplimiento de la ordenanza en lo referente al manejo técnico de las ACMUS, que está a cargo de la Unidad de Gestión Ambiental de la EMAPASR-EP, como indica los Art. 37, 38, 40 y 41 de la ordenanza de ACMUS?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xmlns="" id="{E963D8C7-D423-50E4-A911-D24DE3258371}"/>
              </a:ext>
            </a:extLst>
          </p:cNvPr>
          <p:cNvSpPr/>
          <p:nvPr/>
        </p:nvSpPr>
        <p:spPr>
          <a:xfrm>
            <a:off x="1219200" y="3201009"/>
            <a:ext cx="10507699" cy="1674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Debido a que el Programa para Protección del Agua y Ecosistemas Frágiles se encuentra en fase de desarrollo una vez culminado se asignaran los recursos para su ejecución por parte del GADSR.</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01405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590549"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801649" y="1266502"/>
            <a:ext cx="10742645" cy="1278697"/>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a:t>
            </a:r>
            <a:r>
              <a:rPr lang="es-MX" sz="1800" b="1" i="1"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¿Se han implementado ya los cobros de los nuevos valores de la tasa ambiental que se recaudan atreves de las planillas de consumo de agua denominada "Aporte Ciudadano para la Protección de Fuentes de Agua y Ecosistemas Naturales" como lo determina la ordenanza de las ACMUS, a cuánto asciende lo recaudado y en que se invirtieron esos recursos en el año 2022?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801649" y="2906632"/>
            <a:ext cx="10742645" cy="18050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El valor de tasa ambiental se ha incorporado en la actualización del nuevo pliego tarifario en base a la Regulación Nro. DIR-ARCA-RG-006-2017, el mismo que se encuentra en revisión por parte de la Agencia de Regulación y Control del Agua, en la actualidad se mantiene el cobro de un centavo por metro cúbico de agua consumida que se destina al proyecto de conservación de la microcuenca alta del rio Santa Rosa.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57468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590549"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801649" y="1266502"/>
            <a:ext cx="10742645" cy="1278697"/>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marL="457200" algn="just">
              <a:lnSpc>
                <a:spcPct val="107000"/>
              </a:lnSpc>
              <a:spcAft>
                <a:spcPts val="800"/>
              </a:spcAft>
            </a:pPr>
            <a:r>
              <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¿Se ha creado ya la Subcuenta Especial del Banco Central denominada "Subcuenta Especial para la protección de Fuentes de Agua", en cumplimiento de lo que determina la ordenanza de ACMUS en su Art.41?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801649" y="2743200"/>
            <a:ext cx="10742645" cy="196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Actualmente EMAPASR-EP mantiene creada una cuenta corriente en el Banco Central denominada EMAPASR-EP-UNIDAD DE GESTIÓN AMBIENTAL, la cual está destinada al proyecto de conservación de la microcuenca del río Santa Rosa, se encuentra en análisis la creación de la Subcuenta a través del proceso de implementación de las Normas Internacionales de Información Financiera (NIIF).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57275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590549"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801649" y="1266502"/>
            <a:ext cx="10742645" cy="1278697"/>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marL="457200" algn="just">
              <a:lnSpc>
                <a:spcPct val="107000"/>
              </a:lnSpc>
              <a:spcAft>
                <a:spcPts val="800"/>
              </a:spcAft>
            </a:pPr>
            <a:r>
              <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¿Por qué motivos la EMAPASR-EP no ha presentado estudios, planes o proyectos de reforestación o revegetación en la cuenca del río Santa Rosa en el año 2022?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801649" y="2743200"/>
            <a:ext cx="10742645" cy="1968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Por medio de la UGA de la EMAPASR-EP se ha venido elaborando los términos de referencia para contratar un estudio de restauración ambiental que brindará resultados de factibilidad de las especies hacer sembradas, con lo cual, se logrará obtener el presupuesto necesario para la implementación de especies nativas en la microcuenca alta del Rio Santa Rosa, el proyecto de los estudios ha sido presentado para ingresarlo en el presupuesto del ejercicio fiscal 2023.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39151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584201" y="1083963"/>
            <a:ext cx="10960098" cy="1519537"/>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lnSpc>
                <a:spcPct val="107000"/>
              </a:lnSpc>
              <a:spcAft>
                <a:spcPts val="800"/>
              </a:spcAft>
            </a:pP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¿Por qué motivo la EMAPASR-EP a través de su departamento legal, no presenta directamente las denuncias en fiscalía por temas de afectación, daños ambientales o contaminación de fuentes hídricas, cuando los propios funcionarios de la empresa emiten en sus informes de inspección debidamente motivados las recomendaciones para hacerlo?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571501" y="2782394"/>
            <a:ext cx="11048997" cy="27973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Se encuentra en curso una denuncia la cual continua en investigación, lamentablemente por parte de la unidad judicial que sigue el proceso han existido demoras debido a la falta de peritos ambientales acreditados en el Consejo de la Judicatura, sin embargo, respondiendo al año 2022 conforme a los informes presentados por la UGA de EMPASR-EP y conforme a los análisis de calidad del Agua (físico-químicos y microbiológicos) realizados por laboratorios acreditados por la SAE las muestras tomadas han cumplido con los parámetros solicitados por la normativa de calidad ecuatoriana vigente tanto en agua cruda como en agua potable, procesos que fueron supervisados por veedores locales y que luego fueron socializados mediante ruedas de prensa.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67852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12" name="Imagen 11">
            <a:extLst>
              <a:ext uri="{FF2B5EF4-FFF2-40B4-BE49-F238E27FC236}">
                <a16:creationId xmlns:a16="http://schemas.microsoft.com/office/drawing/2014/main" xmlns="" id="{148119FC-1519-81DC-0C03-62C37DC48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6" y="220299"/>
            <a:ext cx="11747166" cy="6607782"/>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95" y="1349085"/>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699" b="29537"/>
          <a:stretch/>
        </p:blipFill>
        <p:spPr>
          <a:xfrm>
            <a:off x="9394340" y="287090"/>
            <a:ext cx="2454497" cy="661578"/>
          </a:xfrm>
          <a:prstGeom prst="rect">
            <a:avLst/>
          </a:prstGeom>
        </p:spPr>
      </p:pic>
      <p:sp>
        <p:nvSpPr>
          <p:cNvPr id="2" name="Rectángulo: esquinas redondeadas 1">
            <a:extLst>
              <a:ext uri="{FF2B5EF4-FFF2-40B4-BE49-F238E27FC236}">
                <a16:creationId xmlns:a16="http://schemas.microsoft.com/office/drawing/2014/main" xmlns="" id="{DE8D902F-0A08-D215-A2E9-053BB80380AF}"/>
              </a:ext>
            </a:extLst>
          </p:cNvPr>
          <p:cNvSpPr/>
          <p:nvPr/>
        </p:nvSpPr>
        <p:spPr>
          <a:xfrm>
            <a:off x="158369" y="1091535"/>
            <a:ext cx="3572774" cy="3644899"/>
          </a:xfrm>
          <a:prstGeom prst="roundRect">
            <a:avLst/>
          </a:prstGeom>
          <a:gradFill>
            <a:gsLst>
              <a:gs pos="0">
                <a:schemeClr val="accent4">
                  <a:lumMod val="20000"/>
                  <a:lumOff val="80000"/>
                </a:schemeClr>
              </a:gs>
              <a:gs pos="74000">
                <a:schemeClr val="accent4">
                  <a:lumMod val="20000"/>
                  <a:lumOff val="80000"/>
                  <a:alpha val="50000"/>
                </a:schemeClr>
              </a:gs>
              <a:gs pos="83000">
                <a:schemeClr val="accent4">
                  <a:lumMod val="20000"/>
                  <a:lumOff val="80000"/>
                  <a:alpha val="42000"/>
                </a:schemeClr>
              </a:gs>
              <a:gs pos="100000">
                <a:schemeClr val="accent4">
                  <a:lumMod val="20000"/>
                  <a:lumOff val="80000"/>
                  <a:alpha val="6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750"/>
              </a:spcAft>
            </a:pPr>
            <a:endParaRPr lang="es-MX" sz="1800" dirty="0">
              <a:solidFill>
                <a:schemeClr val="tx1">
                  <a:lumMod val="65000"/>
                  <a:lumOff val="35000"/>
                </a:schemeClr>
              </a:solidFill>
              <a:effectLst/>
              <a:latin typeface="Roboto" panose="02000000000000000000" pitchFamily="2" charset="0"/>
              <a:ea typeface="Times New Roman" panose="02020603050405020304" pitchFamily="18" charset="0"/>
              <a:cs typeface="Times New Roman" panose="02020603050405020304" pitchFamily="18" charset="0"/>
            </a:endParaRPr>
          </a:p>
          <a:p>
            <a:pPr>
              <a:spcAft>
                <a:spcPts val="750"/>
              </a:spcAft>
            </a:pPr>
            <a:endParaRPr lang="es-MX" sz="1600" dirty="0">
              <a:solidFill>
                <a:schemeClr val="tx1">
                  <a:lumMod val="85000"/>
                  <a:lumOff val="15000"/>
                </a:schemeClr>
              </a:solidFill>
              <a:effectLst/>
              <a:latin typeface="Roboto" panose="02000000000000000000" pitchFamily="2" charset="0"/>
              <a:ea typeface="Times New Roman" panose="02020603050405020304" pitchFamily="18" charset="0"/>
              <a:cs typeface="Times New Roman" panose="02020603050405020304" pitchFamily="18" charset="0"/>
            </a:endParaRPr>
          </a:p>
          <a:p>
            <a:pPr>
              <a:spcAft>
                <a:spcPts val="750"/>
              </a:spcAft>
            </a:pPr>
            <a:r>
              <a:rPr lang="es-MX" sz="1600" dirty="0">
                <a:solidFill>
                  <a:schemeClr val="tx1">
                    <a:lumMod val="85000"/>
                    <a:lumOff val="15000"/>
                  </a:schemeClr>
                </a:solidFill>
                <a:effectLst/>
                <a:latin typeface="Roboto" panose="02000000000000000000" pitchFamily="2" charset="0"/>
                <a:ea typeface="Times New Roman" panose="02020603050405020304" pitchFamily="18" charset="0"/>
                <a:cs typeface="Times New Roman" panose="02020603050405020304" pitchFamily="18" charset="0"/>
              </a:rPr>
              <a:t>Garantizar la prestación de los servicios de agua potable y alcantarillado sanitario en el Cantón Santa Rosa: los mismos que deben cumplir con estrictos parámetros de calidad, continuidad, cantidad, universalidad, y, cuidado ambiental: aportar en la búsqueda del bienestar para todos los santarroseños es el objetivo principal de la institución.</a:t>
            </a:r>
            <a:endParaRPr lang="es-EC"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MX" sz="1800" dirty="0">
                <a:effectLst/>
                <a:latin typeface="Calibri" panose="020F0502020204030204" pitchFamily="34" charset="0"/>
                <a:ea typeface="Calibri" panose="020F0502020204030204" pitchFamily="34" charset="0"/>
                <a:cs typeface="Times New Roman" panose="02020603050405020304" pitchFamily="18" charset="0"/>
              </a:rPr>
              <a:t>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C" dirty="0">
              <a:effectLst>
                <a:glow rad="127000">
                  <a:schemeClr val="accent4">
                    <a:lumMod val="20000"/>
                    <a:lumOff val="80000"/>
                    <a:alpha val="0"/>
                  </a:schemeClr>
                </a:glow>
              </a:effectLst>
            </a:endParaRPr>
          </a:p>
        </p:txBody>
      </p:sp>
      <p:sp>
        <p:nvSpPr>
          <p:cNvPr id="3" name="Rectángulo: esquinas redondeadas 2">
            <a:extLst>
              <a:ext uri="{FF2B5EF4-FFF2-40B4-BE49-F238E27FC236}">
                <a16:creationId xmlns:a16="http://schemas.microsoft.com/office/drawing/2014/main" xmlns="" id="{383368F4-662F-9ECB-1AAC-A24A65C860CF}"/>
              </a:ext>
            </a:extLst>
          </p:cNvPr>
          <p:cNvSpPr/>
          <p:nvPr/>
        </p:nvSpPr>
        <p:spPr>
          <a:xfrm>
            <a:off x="3970746" y="1417243"/>
            <a:ext cx="3655623" cy="3644900"/>
          </a:xfrm>
          <a:prstGeom prst="roundRect">
            <a:avLst/>
          </a:prstGeom>
          <a:gradFill>
            <a:gsLst>
              <a:gs pos="0">
                <a:schemeClr val="accent5">
                  <a:lumMod val="20000"/>
                  <a:lumOff val="80000"/>
                </a:schemeClr>
              </a:gs>
              <a:gs pos="74000">
                <a:schemeClr val="accent5">
                  <a:lumMod val="20000"/>
                  <a:lumOff val="80000"/>
                  <a:alpha val="72000"/>
                </a:schemeClr>
              </a:gs>
              <a:gs pos="83000">
                <a:schemeClr val="accent5">
                  <a:lumMod val="20000"/>
                  <a:lumOff val="80000"/>
                  <a:alpha val="80000"/>
                </a:schemeClr>
              </a:gs>
              <a:gs pos="100000">
                <a:schemeClr val="accent5">
                  <a:lumMod val="20000"/>
                  <a:lumOff val="80000"/>
                  <a:alpha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750"/>
              </a:spcAft>
            </a:pPr>
            <a:r>
              <a:rPr lang="es-MX" sz="1600" dirty="0">
                <a:solidFill>
                  <a:schemeClr val="tx1">
                    <a:lumMod val="85000"/>
                    <a:lumOff val="15000"/>
                  </a:schemeClr>
                </a:solidFill>
                <a:latin typeface="Roboto" panose="02000000000000000000" pitchFamily="2" charset="0"/>
                <a:cs typeface="Times New Roman" panose="02020603050405020304" pitchFamily="18" charset="0"/>
              </a:rPr>
              <a:t>Tenemos como meta afianzarnos como una de las mejores empresas que manejan, administran y entregan el servicio de agua potable y alcantarillado sanitario, en la provincia y el país, cumpliendo con los más altos niveles de calidad e innovación, buscando además la satisfacción de los usuarios y el desarrollo integral del Cantón Santa Rosa. </a:t>
            </a:r>
            <a:endParaRPr lang="es-EC" sz="1600" dirty="0">
              <a:solidFill>
                <a:schemeClr val="tx1">
                  <a:lumMod val="85000"/>
                  <a:lumOff val="15000"/>
                </a:schemeClr>
              </a:solidFill>
              <a:latin typeface="Roboto" panose="02000000000000000000" pitchFamily="2" charset="0"/>
              <a:cs typeface="Times New Roman" panose="02020603050405020304" pitchFamily="18" charset="0"/>
            </a:endParaRPr>
          </a:p>
          <a:p>
            <a:pPr algn="ctr"/>
            <a:endParaRPr lang="es-EC" dirty="0">
              <a:effectLst>
                <a:glow rad="127000">
                  <a:schemeClr val="accent4">
                    <a:lumMod val="20000"/>
                    <a:lumOff val="80000"/>
                    <a:alpha val="0"/>
                  </a:schemeClr>
                </a:glow>
              </a:effectLst>
            </a:endParaRPr>
          </a:p>
        </p:txBody>
      </p:sp>
      <p:sp>
        <p:nvSpPr>
          <p:cNvPr id="6" name="Rectángulo: esquinas redondeadas 5">
            <a:extLst>
              <a:ext uri="{FF2B5EF4-FFF2-40B4-BE49-F238E27FC236}">
                <a16:creationId xmlns:a16="http://schemas.microsoft.com/office/drawing/2014/main" xmlns="" id="{E863EC0A-A99C-4DE2-CADE-6671839420FA}"/>
              </a:ext>
            </a:extLst>
          </p:cNvPr>
          <p:cNvSpPr/>
          <p:nvPr/>
        </p:nvSpPr>
        <p:spPr>
          <a:xfrm>
            <a:off x="7865972" y="1753370"/>
            <a:ext cx="3973382" cy="3663825"/>
          </a:xfrm>
          <a:prstGeom prst="roundRect">
            <a:avLst/>
          </a:prstGeom>
          <a:gradFill>
            <a:gsLst>
              <a:gs pos="0">
                <a:schemeClr val="accent6">
                  <a:lumMod val="20000"/>
                  <a:lumOff val="80000"/>
                  <a:alpha val="92000"/>
                </a:schemeClr>
              </a:gs>
              <a:gs pos="74000">
                <a:schemeClr val="accent6">
                  <a:lumMod val="20000"/>
                  <a:lumOff val="80000"/>
                  <a:alpha val="66000"/>
                </a:schemeClr>
              </a:gs>
              <a:gs pos="83000">
                <a:schemeClr val="accent6">
                  <a:lumMod val="20000"/>
                  <a:lumOff val="80000"/>
                  <a:alpha val="54000"/>
                </a:schemeClr>
              </a:gs>
              <a:gs pos="100000">
                <a:schemeClr val="accent6">
                  <a:lumMod val="20000"/>
                  <a:lumOff val="80000"/>
                  <a:alpha val="1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750"/>
              </a:spcAft>
            </a:pPr>
            <a:endParaRPr lang="es-MX" sz="1800" dirty="0">
              <a:solidFill>
                <a:schemeClr val="tx1">
                  <a:lumMod val="65000"/>
                  <a:lumOff val="35000"/>
                </a:schemeClr>
              </a:solidFill>
              <a:effectLst/>
              <a:latin typeface="Roboto" panose="02000000000000000000" pitchFamily="2" charset="0"/>
              <a:ea typeface="Times New Roman" panose="02020603050405020304" pitchFamily="18" charset="0"/>
              <a:cs typeface="Times New Roman" panose="02020603050405020304" pitchFamily="18" charset="0"/>
            </a:endParaRPr>
          </a:p>
          <a:p>
            <a:pPr>
              <a:spcAft>
                <a:spcPts val="750"/>
              </a:spcAft>
            </a:pPr>
            <a:r>
              <a:rPr lang="es-MX" sz="1600" dirty="0">
                <a:solidFill>
                  <a:schemeClr val="tx1">
                    <a:lumMod val="85000"/>
                    <a:lumOff val="15000"/>
                  </a:schemeClr>
                </a:solidFill>
                <a:latin typeface="Roboto" panose="02000000000000000000" pitchFamily="2" charset="0"/>
                <a:cs typeface="Times New Roman" panose="02020603050405020304" pitchFamily="18" charset="0"/>
              </a:rPr>
              <a:t>Prestación de servicios públicos de agua potable y alcantarillado sanitarios dentro del cantón Santa Rosa, los mismos que se prestarán en base a los principios de obligatoriedad, generalidad, uniformidad, eficiencia, universalidad, accesibilidad, regularidad, calidad, responsabilidad, seguridad y precios equitativos establecidos con carácter comercial que se establezcan en base a los costos e inversión del servicio.</a:t>
            </a:r>
            <a:endParaRPr lang="es-EC" sz="1600" dirty="0">
              <a:solidFill>
                <a:schemeClr val="tx1">
                  <a:lumMod val="85000"/>
                  <a:lumOff val="15000"/>
                </a:schemeClr>
              </a:solidFill>
              <a:latin typeface="Roboto" panose="02000000000000000000" pitchFamily="2" charset="0"/>
              <a:cs typeface="Times New Roman" panose="02020603050405020304" pitchFamily="18" charset="0"/>
            </a:endParaRPr>
          </a:p>
          <a:p>
            <a:pPr algn="ctr"/>
            <a:endParaRPr lang="es-EC" dirty="0">
              <a:effectLst>
                <a:glow rad="127000">
                  <a:schemeClr val="accent4">
                    <a:lumMod val="20000"/>
                    <a:lumOff val="80000"/>
                    <a:alpha val="0"/>
                  </a:schemeClr>
                </a:glow>
              </a:effectLst>
            </a:endParaRPr>
          </a:p>
        </p:txBody>
      </p:sp>
      <p:sp>
        <p:nvSpPr>
          <p:cNvPr id="8" name="Rectángulo 7">
            <a:extLst>
              <a:ext uri="{FF2B5EF4-FFF2-40B4-BE49-F238E27FC236}">
                <a16:creationId xmlns:a16="http://schemas.microsoft.com/office/drawing/2014/main" xmlns="" id="{78FF98D0-1428-51AD-8691-7CF6EF5EF413}"/>
              </a:ext>
            </a:extLst>
          </p:cNvPr>
          <p:cNvSpPr/>
          <p:nvPr/>
        </p:nvSpPr>
        <p:spPr>
          <a:xfrm>
            <a:off x="994432" y="471832"/>
            <a:ext cx="1754006" cy="584775"/>
          </a:xfrm>
          <a:prstGeom prst="rect">
            <a:avLst/>
          </a:prstGeom>
          <a:noFill/>
          <a:effectLst>
            <a:glow rad="63500">
              <a:schemeClr val="accent4">
                <a:satMod val="175000"/>
                <a:alpha val="40000"/>
              </a:schemeClr>
            </a:glow>
            <a:outerShdw blurRad="50800" dist="38100" dir="2700000" algn="tl" rotWithShape="0">
              <a:prstClr val="black">
                <a:alpha val="40000"/>
              </a:prstClr>
            </a:outerShdw>
          </a:effectLst>
        </p:spPr>
        <p:txBody>
          <a:bodyPr wrap="none" lIns="91440" tIns="45720" rIns="91440" bIns="45720">
            <a:spAutoFit/>
          </a:bodyPr>
          <a:lstStyle/>
          <a:p>
            <a:pPr algn="ctr"/>
            <a:r>
              <a:rPr lang="es-ES" sz="3200" b="1" cap="none" spc="50" dirty="0">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MISI</a:t>
            </a:r>
            <a:r>
              <a:rPr lang="es-MX" sz="3200" b="1" spc="50" dirty="0" err="1">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Ó</a:t>
            </a:r>
            <a:r>
              <a:rPr lang="es-ES" sz="3200" b="1" cap="none" spc="50" dirty="0">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N</a:t>
            </a:r>
          </a:p>
        </p:txBody>
      </p:sp>
      <p:sp>
        <p:nvSpPr>
          <p:cNvPr id="10" name="Rectángulo 9">
            <a:extLst>
              <a:ext uri="{FF2B5EF4-FFF2-40B4-BE49-F238E27FC236}">
                <a16:creationId xmlns:a16="http://schemas.microsoft.com/office/drawing/2014/main" xmlns="" id="{CB9E1DCF-1C0F-245A-E7A8-966B713753AE}"/>
              </a:ext>
            </a:extLst>
          </p:cNvPr>
          <p:cNvSpPr/>
          <p:nvPr/>
        </p:nvSpPr>
        <p:spPr>
          <a:xfrm>
            <a:off x="4853847" y="856489"/>
            <a:ext cx="1665842" cy="584775"/>
          </a:xfrm>
          <a:prstGeom prst="rect">
            <a:avLst/>
          </a:prstGeom>
          <a:noFill/>
          <a:effectLst>
            <a:glow rad="63500">
              <a:schemeClr val="accent4">
                <a:satMod val="175000"/>
                <a:alpha val="40000"/>
              </a:schemeClr>
            </a:glow>
            <a:outerShdw blurRad="50800" dist="38100" dir="2700000" algn="tl" rotWithShape="0">
              <a:prstClr val="black">
                <a:alpha val="40000"/>
              </a:prstClr>
            </a:outerShdw>
          </a:effectLst>
        </p:spPr>
        <p:txBody>
          <a:bodyPr wrap="none" lIns="91440" tIns="45720" rIns="91440" bIns="45720">
            <a:spAutoFit/>
          </a:bodyPr>
          <a:lstStyle/>
          <a:p>
            <a:pPr algn="ctr"/>
            <a:r>
              <a:rPr lang="es-ES" sz="3200" b="1" spc="50" dirty="0">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V</a:t>
            </a:r>
            <a:r>
              <a:rPr lang="es-ES" sz="3200" b="1" cap="none" spc="50" dirty="0">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ISI</a:t>
            </a:r>
            <a:r>
              <a:rPr lang="es-MX" sz="3200" b="1" spc="50" dirty="0" err="1">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Ó</a:t>
            </a:r>
            <a:r>
              <a:rPr lang="es-ES" sz="3200" b="1" cap="none" spc="50" dirty="0">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N</a:t>
            </a:r>
          </a:p>
        </p:txBody>
      </p:sp>
      <p:sp>
        <p:nvSpPr>
          <p:cNvPr id="11" name="Rectángulo 10">
            <a:extLst>
              <a:ext uri="{FF2B5EF4-FFF2-40B4-BE49-F238E27FC236}">
                <a16:creationId xmlns:a16="http://schemas.microsoft.com/office/drawing/2014/main" xmlns="" id="{44890A33-DEC9-48C7-4711-6FDDE29470B5}"/>
              </a:ext>
            </a:extLst>
          </p:cNvPr>
          <p:cNvSpPr/>
          <p:nvPr/>
        </p:nvSpPr>
        <p:spPr>
          <a:xfrm>
            <a:off x="8679768" y="1223869"/>
            <a:ext cx="2161169" cy="584775"/>
          </a:xfrm>
          <a:prstGeom prst="rect">
            <a:avLst/>
          </a:prstGeom>
          <a:noFill/>
          <a:effectLst>
            <a:glow rad="63500">
              <a:schemeClr val="accent4">
                <a:satMod val="175000"/>
                <a:alpha val="40000"/>
              </a:schemeClr>
            </a:glow>
            <a:outerShdw blurRad="50800" dist="38100" dir="2700000" algn="tl" rotWithShape="0">
              <a:prstClr val="black">
                <a:alpha val="40000"/>
              </a:prstClr>
            </a:outerShdw>
          </a:effectLst>
        </p:spPr>
        <p:txBody>
          <a:bodyPr wrap="none" lIns="91440" tIns="45720" rIns="91440" bIns="45720">
            <a:spAutoFit/>
          </a:bodyPr>
          <a:lstStyle/>
          <a:p>
            <a:pPr algn="ctr"/>
            <a:r>
              <a:rPr lang="es-EC" sz="3200" b="1" spc="50" dirty="0">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rPr>
              <a:t>OBJETIVO</a:t>
            </a:r>
            <a:endParaRPr lang="es-ES" sz="3200" b="1" cap="none" spc="50" dirty="0">
              <a:ln w="0"/>
              <a:solidFill>
                <a:schemeClr val="bg1"/>
              </a:solidFill>
              <a:effectLst>
                <a:glow rad="63500">
                  <a:schemeClr val="accent3">
                    <a:satMod val="175000"/>
                    <a:alpha val="40000"/>
                  </a:schemeClr>
                </a:glow>
                <a:outerShdw blurRad="50800" dist="38100" dir="2700000" algn="tl" rotWithShape="0">
                  <a:prstClr val="black">
                    <a:alpha val="40000"/>
                  </a:prstClr>
                </a:outerShdw>
                <a:reflection blurRad="6350" stA="55000" endA="300" endPos="45500" dir="5400000" sy="-100000" algn="bl" rotWithShape="0"/>
              </a:effectLst>
              <a:latin typeface="Aharoni" panose="02010803020104030203" pitchFamily="2" charset="-79"/>
              <a:ea typeface="STHupo" panose="02010800040101010101" pitchFamily="2" charset="-122"/>
              <a:cs typeface="Aharoni" panose="02010803020104030203" pitchFamily="2" charset="-79"/>
            </a:endParaRPr>
          </a:p>
        </p:txBody>
      </p:sp>
    </p:spTree>
    <p:extLst>
      <p:ext uri="{BB962C8B-B14F-4D97-AF65-F5344CB8AC3E}">
        <p14:creationId xmlns:p14="http://schemas.microsoft.com/office/powerpoint/2010/main" val="7422426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615951" y="1110342"/>
            <a:ext cx="10960098" cy="1519537"/>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En el año 2022 se realizaron mantenimiento periódico a las estaciones de bombeo de aguas lluvias, ubicadas: atrás del colegio Santa Rosa, 29 de Noviembre, Pital, Sara Cavero? Si la respuesta es SI, indicar los montos y medios de verificación, así como informar. ¿Por qué no estuvieron operativas el 24 de marzo del 2023, día que Santa Rosa se inundó por el desbordamiento del rio en unos sectores y por acumulación de aguas lluvias en otros?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615950" y="2682839"/>
            <a:ext cx="11048997" cy="3192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07000"/>
              </a:lnSpc>
              <a:spcAft>
                <a:spcPts val="80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En el 2022, se realizaron dos procesos por ínfima cuantía con el objetivo de dar atención a los mantenimientos de la subestación de bombeo de aguas lluvias y de las estaciones de bombeo del barrio 29 de Noviembre y 15 de Octubre.  Para el mantenimiento preventivo y correctivo de las estaciones de bombeo se estimó un presupuesto de $ 6.650,00, y para la adecuación del sistema de aguas lluvias en la estación de bombeo, ubicada en el cruce de la vía troncal de la costa E25 del barrio Miguel Concha Álvarez  se tuvo un  monto de $ 6.656,45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La bomba ubicada en la Sara Cavero estuvo operativa el 24 de marzo, en cuanto a los generadores estuvieron operativos pero debido a las intensas precipitaciones se presentaron filtraciones de humedad en los tableros de control, </a:t>
            </a:r>
            <a:r>
              <a:rPr lang="es-MX" sz="1800"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proveníentes</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de la parte superior  de los ductos de alimentación del transformador principal provocando cortocircuito en el sistema eléctrico.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04824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660400" y="1310161"/>
            <a:ext cx="10960098" cy="1073013"/>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¿Qué solución a corto plazo plantea EMAPASR, para dar solución a la inundación con aguas lluvias de la Avda. Sixto Duran, entre Avda. Quito y Teresa Arcaya?</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660400" y="2667491"/>
            <a:ext cx="11048997" cy="2470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La bomba de caudal instalada anteriormente en la estación de bombeo del Barrio Miguel Concha Álvarez ubicada en el canal de aguas lluvias detrás del colegio Santa Rosa no se encontraba operativa ya que su capacidad era menor a la demandada por ser una bomba de bajo caudal con línea de expulsión de 20 </a:t>
            </a:r>
            <a:r>
              <a:rPr lang="es-MX" sz="1800"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pulg</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por parte del GAD Municipal del Cantón Santa Rosa se ha realizado la adquisición de una bomba radial de alto flujo con una línea de expulsión de 40 </a:t>
            </a:r>
            <a:r>
              <a:rPr lang="es-MX" sz="1800"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pulg</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lo cual ayudara a evacuar de manera mas eficiente las aguas lluvias.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7342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660400" y="1310162"/>
            <a:ext cx="10960098" cy="873194"/>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¿Por qué EMAPASR-EP mantiene al 2022 una cartera vencida de $1.673.945,59 y que estrategias ha implementado para su recuperación?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660400" y="2349500"/>
            <a:ext cx="11048997" cy="353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Hasta diciembre de 2022 se reportó aproximadamente 347 predios en abandono o salares vacíos en donde el 95% de estos predios no solicitan la suspensión total del servicio, lo que implica que a estas cuentas se les facture mensualmente la tarifa base ($8.35).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Si en el período de dos meses consecutivos no se ha procedido a cancelar las facturas correspondientes, será motivo para la suspensión provisional del servicio hasta que se efectúe el pago o el convenio correspondiente. Si el usuario por algún motivo desea suspender el servicio deberá hacerlo por escrito en el Departamento de Comercialización, no cabe suspensión definitiva mientras exista deuda, la suspensión por falta de pago no significa suspensión definitiva del servicio; se factura el servicio básico mientras no se efectué el pago o el convenio de pago respectivo (Art. 66; Registro Oficial </a:t>
            </a:r>
            <a:r>
              <a:rPr lang="es-MX" sz="1800"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Nº</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346 -- miércoles 22 de diciembre del 2010).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4128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8" name="Rectángulo 7">
            <a:extLst>
              <a:ext uri="{FF2B5EF4-FFF2-40B4-BE49-F238E27FC236}">
                <a16:creationId xmlns:a16="http://schemas.microsoft.com/office/drawing/2014/main" xmlns="" id="{5CB75C98-584E-92B6-0B88-C35AA6620ED7}"/>
              </a:ext>
            </a:extLst>
          </p:cNvPr>
          <p:cNvSpPr/>
          <p:nvPr/>
        </p:nvSpPr>
        <p:spPr>
          <a:xfrm>
            <a:off x="673100" y="1006254"/>
            <a:ext cx="11048997" cy="4848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Estos datos que se emiten mes a mes considerados como datos erróneos, contribuyen mensualmente al crecimiento de la cartera vencida de $2.897,45 y anualmente de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$34.769,40, aproximadamente. Esto se ha venido replicando desde hace unos 10 años atrás.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Aproximadamente el 8.6% de la cartera vencida corresponde a los deudores de entre 2 a 7 meses de deudas en promedio, cuyos trabajos para recaudar estos valores se efectúan diariamente con los trabajos de corte del servicio de agua a medidor o directamente a las acometidas domiciliarias.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ESTRATEGIAS DE RECUPERACIÓN Y ATENCIÓN AL CRECIMIENTO DE LA CARTERA VENCIDA </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Para reducir la tasa de crecimiento de la cartera vencida que se efectúa mensualmente; la Dirección de Comercialización realizará un análisis técnico de valoración de la cartera para depurar información errónea que se genera mes a mes, con base a las normativas vigentes y sugerencia de las Normas Internacionales Contables y Normas Internacionales de Información Financiera, además de concebir y determinar la provisión por incobrabilidad de estas cuentas.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El Departamento de coactiva establece prohibiciones a los propietarios de estas cuentas en las entidades financieras, registrador de la propiedad y agencias de movilidad y posterior a eso se realiza el embargo.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1500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704849" y="1031039"/>
            <a:ext cx="10960098" cy="1522821"/>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De la información presupuestaria entregada, en el subprograma: abastecimiento de agua potable y alcantarillado, en el año 2022, solo se evidencia una gestión presupuestaria del 54, 12%, indicar a qué se debe esta baja de inversión, que de acuerdo a criterios de ponderación de la SENPLADES es catalogado como incumplido?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660400" y="2667491"/>
            <a:ext cx="11048997" cy="24706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El proyecto con mayor incidencia en el presupuesto del año 2022, es el proceso de Licitación denominado "CONSTRUCCIÓN DEL SISTEMA DE ALCANTARILLADO SANITARIO PARA LOS SECTORES VITE CORONEL  FEBRES CORDERO  Y ANABOLENA DEL CANTÓN SANTA ROSA, PROVINCIA DE EL ORO", con un monto de $ 1417597.38 puesto en el POA y PAC del 2022;  hasta el mes de diciembre de 2022 se tenía una ejecución del 44% que corresponde a $ 622.122,93 por tal razón la entidad no ha incumplido. Cabe indicar que el proyecto en mención inicio el  07 de septiembre 2022 y tiene un plazo de 180 </a:t>
            </a:r>
            <a:r>
              <a:rPr lang="es-MX" sz="1800"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dias</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por lo que a la fecha de diciembre de 2022 estaba aun en ejecución.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5228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704849" y="1031039"/>
            <a:ext cx="10960098" cy="1522821"/>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¿El numeral (h) del articulo 45 de la ordenanza de ACMUS, señala la contratación de guardabosques, y la señalización de ACMUS, además de contra con todos aquellos elementos que garanticen cumplir con las actividades previstas en la mencionada ordenanza, se ha señalizado las áreas ACMUS, cuantos guardabosques se ha contratado en el 2022?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704849" y="2951577"/>
            <a:ext cx="11048997" cy="2026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Actualmente la EMPASR-EP, dentro de su plantilla de trabajadores mantiene un guardabosque, un asistente de la Unidad de Gestión ambiental que realizan recorridos permanentes en los bosques de la microcuenca alta del Rio del Ríos Santa Rosa, una vez que se tenga definida la zonificación de las ACMUS se procederá a viabilizar la contratación de un guardabosques adicional de ser el caso.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38673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704849" y="1031039"/>
            <a:ext cx="10960098" cy="1522821"/>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¿Tiene EMAPASR-EP, algún proyecto para solucionar o mitigar en el corto plazo los graves problemas de contaminación de los esteros cercanos a Puerto </a:t>
            </a:r>
            <a:r>
              <a:rPr lang="es-MX" sz="1800" b="1" i="1"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Jely</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causados por el vertido de las aguas residuales de las lagunas de oxidación que se encuentran ubicadas en la zona del antiguo aeropuerto?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704849" y="2769084"/>
            <a:ext cx="11048997" cy="2407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EMAPASR-EP, tiene programado en el presente año habilitar  la segunda laguna de oxidación que actualmente se encuentra cerrada con ello se ampliara el  tiempo de retención de las aguas residuales, adicional se construirán dos tanques reservorios para suministrar bacterias benéficas de manera permanentemente,  con esto se lograra mejorar los parámetros de la calidad del  agua que se vierte  al estero (TRES BOCAS), sin embargo a largo plazo mediante el estudio del plan maestro se han diseñado dos reactores para el tratamiento de las aguas residuales, con lo cual se hará un tratamiento mas eficiente que conllevara al cierre de las dos lagunas existentes.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78966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49"/>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2" y="1301861"/>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pic>
        <p:nvPicPr>
          <p:cNvPr id="6" name="Imagen 5">
            <a:extLst>
              <a:ext uri="{FF2B5EF4-FFF2-40B4-BE49-F238E27FC236}">
                <a16:creationId xmlns:a16="http://schemas.microsoft.com/office/drawing/2014/main" xmlns="" id="{401ABD2D-5D2E-DB30-702E-6D792F496EE1}"/>
              </a:ext>
            </a:extLst>
          </p:cNvPr>
          <p:cNvPicPr>
            <a:picLocks noChangeAspect="1"/>
          </p:cNvPicPr>
          <p:nvPr/>
        </p:nvPicPr>
        <p:blipFill rotWithShape="1">
          <a:blip r:embed="rId6">
            <a:extLst>
              <a:ext uri="{28A0092B-C50C-407E-A947-70E740481C1C}">
                <a14:useLocalDpi xmlns:a14="http://schemas.microsoft.com/office/drawing/2010/main" val="0"/>
              </a:ext>
            </a:extLst>
          </a:blip>
          <a:srcRect b="19177"/>
          <a:stretch/>
        </p:blipFill>
        <p:spPr bwMode="auto">
          <a:xfrm>
            <a:off x="4829927" y="715495"/>
            <a:ext cx="3051707" cy="2136242"/>
          </a:xfrm>
          <a:prstGeom prst="rect">
            <a:avLst/>
          </a:prstGeom>
          <a:ln>
            <a:noFill/>
          </a:ln>
          <a:effectLst>
            <a:softEdge rad="112500"/>
          </a:effectLst>
        </p:spPr>
      </p:pic>
      <p:pic>
        <p:nvPicPr>
          <p:cNvPr id="10" name="Imagen 9">
            <a:extLst>
              <a:ext uri="{FF2B5EF4-FFF2-40B4-BE49-F238E27FC236}">
                <a16:creationId xmlns:a16="http://schemas.microsoft.com/office/drawing/2014/main" xmlns="" id="{4D6CCDDF-E2A7-9914-E6C1-E62CCED3AF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5819" b="11259"/>
          <a:stretch/>
        </p:blipFill>
        <p:spPr>
          <a:xfrm>
            <a:off x="1661542" y="688432"/>
            <a:ext cx="2319522" cy="2255252"/>
          </a:xfrm>
          <a:prstGeom prst="rect">
            <a:avLst/>
          </a:prstGeom>
          <a:ln>
            <a:noFill/>
          </a:ln>
          <a:effectLst>
            <a:softEdge rad="112500"/>
          </a:effectLst>
        </p:spPr>
      </p:pic>
      <p:sp>
        <p:nvSpPr>
          <p:cNvPr id="11" name="Rectángulo 10">
            <a:extLst>
              <a:ext uri="{FF2B5EF4-FFF2-40B4-BE49-F238E27FC236}">
                <a16:creationId xmlns:a16="http://schemas.microsoft.com/office/drawing/2014/main" xmlns="" id="{823EB758-A242-1446-BD94-8EF5FBE3E0C2}"/>
              </a:ext>
            </a:extLst>
          </p:cNvPr>
          <p:cNvSpPr/>
          <p:nvPr/>
        </p:nvSpPr>
        <p:spPr>
          <a:xfrm>
            <a:off x="1039755" y="65824"/>
            <a:ext cx="2755307"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solidFill>
                  <a:schemeClr val="tx1">
                    <a:lumMod val="75000"/>
                    <a:lumOff val="25000"/>
                  </a:schemeClr>
                </a:solidFill>
                <a:latin typeface="Berlin Sans FB Demi" panose="020E0802020502020306" pitchFamily="34" charset="0"/>
              </a:rPr>
              <a:t>PROYECTOS</a:t>
            </a:r>
          </a:p>
        </p:txBody>
      </p:sp>
      <p:sp>
        <p:nvSpPr>
          <p:cNvPr id="58" name="Rectángulo 57">
            <a:extLst>
              <a:ext uri="{FF2B5EF4-FFF2-40B4-BE49-F238E27FC236}">
                <a16:creationId xmlns:a16="http://schemas.microsoft.com/office/drawing/2014/main" xmlns="" id="{F782D45A-786D-A655-6921-B0044A7D4093}"/>
              </a:ext>
            </a:extLst>
          </p:cNvPr>
          <p:cNvSpPr/>
          <p:nvPr/>
        </p:nvSpPr>
        <p:spPr>
          <a:xfrm>
            <a:off x="1444601" y="3339863"/>
            <a:ext cx="3206299" cy="1055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Estudios de evaluación, diagnostico y diseños definitivos del Plan maestro del cantón Santa Rosa</a:t>
            </a:r>
            <a:r>
              <a:rPr lang="es-EC" sz="1600" b="1" dirty="0">
                <a:solidFill>
                  <a:schemeClr val="tx1">
                    <a:lumMod val="65000"/>
                    <a:lumOff val="35000"/>
                  </a:schemeClr>
                </a:solidFill>
                <a:latin typeface="Aharoni" panose="02010803020104030203" pitchFamily="2" charset="-79"/>
                <a:ea typeface="STHupo" panose="02010800040101010101" pitchFamily="2" charset="-122"/>
                <a:cs typeface="Aharoni" panose="02010803020104030203" pitchFamily="2" charset="-79"/>
              </a:rPr>
              <a:t>.</a:t>
            </a:r>
            <a:endParaRPr lang="es-EC" sz="1600" b="1" dirty="0">
              <a:solidFill>
                <a:schemeClr val="tx1">
                  <a:lumMod val="65000"/>
                  <a:lumOff val="35000"/>
                </a:schemeClr>
              </a:solidFill>
              <a:effectLst/>
              <a:latin typeface="Aharoni" panose="02010803020104030203" pitchFamily="2" charset="-79"/>
              <a:ea typeface="STHupo" panose="02010800040101010101" pitchFamily="2" charset="-122"/>
              <a:cs typeface="Aharoni" panose="02010803020104030203" pitchFamily="2" charset="-79"/>
            </a:endParaRPr>
          </a:p>
        </p:txBody>
      </p:sp>
      <p:sp>
        <p:nvSpPr>
          <p:cNvPr id="59" name="Rectángulo 58">
            <a:extLst>
              <a:ext uri="{FF2B5EF4-FFF2-40B4-BE49-F238E27FC236}">
                <a16:creationId xmlns:a16="http://schemas.microsoft.com/office/drawing/2014/main" xmlns="" id="{AD5BCAC3-B30E-B6D0-7E91-D31C7DF2D092}"/>
              </a:ext>
            </a:extLst>
          </p:cNvPr>
          <p:cNvSpPr/>
          <p:nvPr/>
        </p:nvSpPr>
        <p:spPr>
          <a:xfrm>
            <a:off x="1514809" y="4586128"/>
            <a:ext cx="81197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50 %</a:t>
            </a:r>
          </a:p>
        </p:txBody>
      </p:sp>
      <p:sp>
        <p:nvSpPr>
          <p:cNvPr id="60" name="Rectángulo 59">
            <a:extLst>
              <a:ext uri="{FF2B5EF4-FFF2-40B4-BE49-F238E27FC236}">
                <a16:creationId xmlns:a16="http://schemas.microsoft.com/office/drawing/2014/main" xmlns="" id="{89E3DB76-86AF-D562-2716-9471D1616577}"/>
              </a:ext>
            </a:extLst>
          </p:cNvPr>
          <p:cNvSpPr/>
          <p:nvPr/>
        </p:nvSpPr>
        <p:spPr>
          <a:xfrm>
            <a:off x="3784873" y="86771"/>
            <a:ext cx="354800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lumMod val="50000"/>
                    <a:lumOff val="50000"/>
                  </a:schemeClr>
                </a:solidFill>
                <a:effectLst/>
                <a:latin typeface="Arial" panose="020B0604020202020204" pitchFamily="34" charset="0"/>
                <a:cs typeface="Arial" panose="020B0604020202020204" pitchFamily="34" charset="0"/>
              </a:rPr>
              <a:t>RELEVANTES DE AGUA POTABLE Y ALCANTARILLADO SANITARIO</a:t>
            </a:r>
          </a:p>
        </p:txBody>
      </p:sp>
      <p:sp>
        <p:nvSpPr>
          <p:cNvPr id="61" name="Rectángulo 60">
            <a:extLst>
              <a:ext uri="{FF2B5EF4-FFF2-40B4-BE49-F238E27FC236}">
                <a16:creationId xmlns:a16="http://schemas.microsoft.com/office/drawing/2014/main" xmlns="" id="{E40DF0C1-E421-B8B1-625C-7DDEF34B971F}"/>
              </a:ext>
            </a:extLst>
          </p:cNvPr>
          <p:cNvSpPr/>
          <p:nvPr/>
        </p:nvSpPr>
        <p:spPr>
          <a:xfrm>
            <a:off x="1599352" y="4287851"/>
            <a:ext cx="1922830" cy="51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gestión 2022</a:t>
            </a:r>
          </a:p>
        </p:txBody>
      </p:sp>
      <p:sp>
        <p:nvSpPr>
          <p:cNvPr id="62" name="Rectángulo 61">
            <a:extLst>
              <a:ext uri="{FF2B5EF4-FFF2-40B4-BE49-F238E27FC236}">
                <a16:creationId xmlns:a16="http://schemas.microsoft.com/office/drawing/2014/main" xmlns="" id="{066FCDE4-2782-7CBD-2ABD-19964D88F729}"/>
              </a:ext>
            </a:extLst>
          </p:cNvPr>
          <p:cNvSpPr/>
          <p:nvPr/>
        </p:nvSpPr>
        <p:spPr>
          <a:xfrm>
            <a:off x="1604636" y="4897653"/>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65" name="Rectángulo 64">
            <a:extLst>
              <a:ext uri="{FF2B5EF4-FFF2-40B4-BE49-F238E27FC236}">
                <a16:creationId xmlns:a16="http://schemas.microsoft.com/office/drawing/2014/main" xmlns="" id="{4A0F8490-F9CC-BDE5-B7D0-D45C0A39FA68}"/>
              </a:ext>
            </a:extLst>
          </p:cNvPr>
          <p:cNvSpPr/>
          <p:nvPr/>
        </p:nvSpPr>
        <p:spPr>
          <a:xfrm>
            <a:off x="2627567" y="4584614"/>
            <a:ext cx="1064060"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429 326,92</a:t>
            </a:r>
          </a:p>
        </p:txBody>
      </p:sp>
      <p:sp>
        <p:nvSpPr>
          <p:cNvPr id="66" name="Flecha: a la derecha 65">
            <a:extLst>
              <a:ext uri="{FF2B5EF4-FFF2-40B4-BE49-F238E27FC236}">
                <a16:creationId xmlns:a16="http://schemas.microsoft.com/office/drawing/2014/main" xmlns="" id="{73F8D290-A67A-B7A1-644E-B11631307283}"/>
              </a:ext>
            </a:extLst>
          </p:cNvPr>
          <p:cNvSpPr/>
          <p:nvPr/>
        </p:nvSpPr>
        <p:spPr>
          <a:xfrm>
            <a:off x="2236957" y="4706792"/>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67" name="Rectángulo: esquinas redondeadas 66">
            <a:extLst>
              <a:ext uri="{FF2B5EF4-FFF2-40B4-BE49-F238E27FC236}">
                <a16:creationId xmlns:a16="http://schemas.microsoft.com/office/drawing/2014/main" xmlns="" id="{43794567-0A99-89E5-A58B-AD537B267066}"/>
              </a:ext>
            </a:extLst>
          </p:cNvPr>
          <p:cNvSpPr/>
          <p:nvPr/>
        </p:nvSpPr>
        <p:spPr>
          <a:xfrm>
            <a:off x="4782061" y="2779509"/>
            <a:ext cx="3051707" cy="3098261"/>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8" name="Rectángulo 67">
            <a:extLst>
              <a:ext uri="{FF2B5EF4-FFF2-40B4-BE49-F238E27FC236}">
                <a16:creationId xmlns:a16="http://schemas.microsoft.com/office/drawing/2014/main" xmlns="" id="{97C28CB7-4BE7-6FC3-3468-652281BA5113}"/>
              </a:ext>
            </a:extLst>
          </p:cNvPr>
          <p:cNvSpPr/>
          <p:nvPr/>
        </p:nvSpPr>
        <p:spPr>
          <a:xfrm>
            <a:off x="4882761" y="2892174"/>
            <a:ext cx="2852212" cy="1134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Construcción del sistema de alcantarillado sanitario para las ciudadelas Vite Coronel, Febres Cordero y Anabolena del cantón Santa Rosa,</a:t>
            </a:r>
            <a:endParaRPr lang="es-EC"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69" name="Rectángulo 68">
            <a:extLst>
              <a:ext uri="{FF2B5EF4-FFF2-40B4-BE49-F238E27FC236}">
                <a16:creationId xmlns:a16="http://schemas.microsoft.com/office/drawing/2014/main" xmlns="" id="{9A377A47-1220-DCAB-51FD-7A1A2957E64F}"/>
              </a:ext>
            </a:extLst>
          </p:cNvPr>
          <p:cNvSpPr/>
          <p:nvPr/>
        </p:nvSpPr>
        <p:spPr>
          <a:xfrm>
            <a:off x="4829927" y="4294728"/>
            <a:ext cx="104216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59,16 %</a:t>
            </a:r>
          </a:p>
        </p:txBody>
      </p:sp>
      <p:sp>
        <p:nvSpPr>
          <p:cNvPr id="70" name="Rectángulo 69">
            <a:extLst>
              <a:ext uri="{FF2B5EF4-FFF2-40B4-BE49-F238E27FC236}">
                <a16:creationId xmlns:a16="http://schemas.microsoft.com/office/drawing/2014/main" xmlns="" id="{F62C5BD8-662B-3578-B76D-CE4A0E05C93F}"/>
              </a:ext>
            </a:extLst>
          </p:cNvPr>
          <p:cNvSpPr/>
          <p:nvPr/>
        </p:nvSpPr>
        <p:spPr>
          <a:xfrm>
            <a:off x="4946213" y="3944943"/>
            <a:ext cx="1922830" cy="51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gestión 2022</a:t>
            </a:r>
          </a:p>
        </p:txBody>
      </p:sp>
      <p:sp>
        <p:nvSpPr>
          <p:cNvPr id="71" name="Rectángulo 70">
            <a:extLst>
              <a:ext uri="{FF2B5EF4-FFF2-40B4-BE49-F238E27FC236}">
                <a16:creationId xmlns:a16="http://schemas.microsoft.com/office/drawing/2014/main" xmlns="" id="{8B293140-C085-DBD8-A802-0969EDFB17A4}"/>
              </a:ext>
            </a:extLst>
          </p:cNvPr>
          <p:cNvSpPr/>
          <p:nvPr/>
        </p:nvSpPr>
        <p:spPr>
          <a:xfrm>
            <a:off x="4964627" y="4571773"/>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72" name="Rectángulo 71">
            <a:extLst>
              <a:ext uri="{FF2B5EF4-FFF2-40B4-BE49-F238E27FC236}">
                <a16:creationId xmlns:a16="http://schemas.microsoft.com/office/drawing/2014/main" xmlns="" id="{C082A205-EF0F-40C1-9007-BE1B51F7902C}"/>
              </a:ext>
            </a:extLst>
          </p:cNvPr>
          <p:cNvSpPr/>
          <p:nvPr/>
        </p:nvSpPr>
        <p:spPr>
          <a:xfrm>
            <a:off x="4807081" y="4864052"/>
            <a:ext cx="19960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Crédito BEDE</a:t>
            </a:r>
          </a:p>
        </p:txBody>
      </p:sp>
      <p:sp>
        <p:nvSpPr>
          <p:cNvPr id="73" name="Rectángulo 72">
            <a:extLst>
              <a:ext uri="{FF2B5EF4-FFF2-40B4-BE49-F238E27FC236}">
                <a16:creationId xmlns:a16="http://schemas.microsoft.com/office/drawing/2014/main" xmlns="" id="{49B05A47-B281-021E-CDCB-700768C6A3DD}"/>
              </a:ext>
            </a:extLst>
          </p:cNvPr>
          <p:cNvSpPr/>
          <p:nvPr/>
        </p:nvSpPr>
        <p:spPr>
          <a:xfrm>
            <a:off x="4944307" y="5141392"/>
            <a:ext cx="3235414"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$ 1 417 597,38</a:t>
            </a:r>
          </a:p>
        </p:txBody>
      </p:sp>
      <p:sp>
        <p:nvSpPr>
          <p:cNvPr id="74" name="Rectángulo 73">
            <a:extLst>
              <a:ext uri="{FF2B5EF4-FFF2-40B4-BE49-F238E27FC236}">
                <a16:creationId xmlns:a16="http://schemas.microsoft.com/office/drawing/2014/main" xmlns="" id="{9EEBFBE0-B97C-5571-7405-4C762DBEBAD1}"/>
              </a:ext>
            </a:extLst>
          </p:cNvPr>
          <p:cNvSpPr/>
          <p:nvPr/>
        </p:nvSpPr>
        <p:spPr>
          <a:xfrm>
            <a:off x="6080594" y="4279089"/>
            <a:ext cx="1368053"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838 758,41</a:t>
            </a:r>
          </a:p>
        </p:txBody>
      </p:sp>
      <p:sp>
        <p:nvSpPr>
          <p:cNvPr id="75" name="Flecha: a la derecha 74">
            <a:extLst>
              <a:ext uri="{FF2B5EF4-FFF2-40B4-BE49-F238E27FC236}">
                <a16:creationId xmlns:a16="http://schemas.microsoft.com/office/drawing/2014/main" xmlns="" id="{8AD51AC5-AF4F-2B08-9714-ABD1F5267773}"/>
              </a:ext>
            </a:extLst>
          </p:cNvPr>
          <p:cNvSpPr/>
          <p:nvPr/>
        </p:nvSpPr>
        <p:spPr>
          <a:xfrm>
            <a:off x="5777458" y="4417707"/>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6" name="Rectángulo: esquinas redondeadas 75">
            <a:extLst>
              <a:ext uri="{FF2B5EF4-FFF2-40B4-BE49-F238E27FC236}">
                <a16:creationId xmlns:a16="http://schemas.microsoft.com/office/drawing/2014/main" xmlns="" id="{0DC5E5D8-DF10-986E-720A-59EDC286C381}"/>
              </a:ext>
            </a:extLst>
          </p:cNvPr>
          <p:cNvSpPr/>
          <p:nvPr/>
        </p:nvSpPr>
        <p:spPr>
          <a:xfrm>
            <a:off x="8263468" y="2733114"/>
            <a:ext cx="3037023" cy="3144656"/>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77" name="Rectángulo 76">
            <a:extLst>
              <a:ext uri="{FF2B5EF4-FFF2-40B4-BE49-F238E27FC236}">
                <a16:creationId xmlns:a16="http://schemas.microsoft.com/office/drawing/2014/main" xmlns="" id="{92946821-28A6-2F1E-3A1C-A9F14B4FBC78}"/>
              </a:ext>
            </a:extLst>
          </p:cNvPr>
          <p:cNvSpPr/>
          <p:nvPr/>
        </p:nvSpPr>
        <p:spPr>
          <a:xfrm>
            <a:off x="8442129" y="2824027"/>
            <a:ext cx="2693512" cy="1134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Repotenciación de la planta de agua potable y tanques de reserva los jardines ubicado en la parroquia la Avanzada.</a:t>
            </a:r>
            <a:endParaRPr lang="es-EC"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78" name="Rectángulo 77">
            <a:extLst>
              <a:ext uri="{FF2B5EF4-FFF2-40B4-BE49-F238E27FC236}">
                <a16:creationId xmlns:a16="http://schemas.microsoft.com/office/drawing/2014/main" xmlns="" id="{02C62724-3F2F-77FA-7161-845DAA88434C}"/>
              </a:ext>
            </a:extLst>
          </p:cNvPr>
          <p:cNvSpPr/>
          <p:nvPr/>
        </p:nvSpPr>
        <p:spPr>
          <a:xfrm>
            <a:off x="8507341" y="4207685"/>
            <a:ext cx="81197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100</a:t>
            </a: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a:t>
            </a:r>
          </a:p>
        </p:txBody>
      </p:sp>
      <p:sp>
        <p:nvSpPr>
          <p:cNvPr id="79" name="Rectángulo 78">
            <a:extLst>
              <a:ext uri="{FF2B5EF4-FFF2-40B4-BE49-F238E27FC236}">
                <a16:creationId xmlns:a16="http://schemas.microsoft.com/office/drawing/2014/main" xmlns="" id="{FB530335-9FBE-297A-7BCD-3089646456D9}"/>
              </a:ext>
            </a:extLst>
          </p:cNvPr>
          <p:cNvSpPr/>
          <p:nvPr/>
        </p:nvSpPr>
        <p:spPr>
          <a:xfrm>
            <a:off x="8562841" y="3837469"/>
            <a:ext cx="1922830" cy="51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gestión 2022</a:t>
            </a:r>
          </a:p>
        </p:txBody>
      </p:sp>
      <p:sp>
        <p:nvSpPr>
          <p:cNvPr id="80" name="Rectángulo 79">
            <a:extLst>
              <a:ext uri="{FF2B5EF4-FFF2-40B4-BE49-F238E27FC236}">
                <a16:creationId xmlns:a16="http://schemas.microsoft.com/office/drawing/2014/main" xmlns="" id="{9EBAD145-5727-1B76-7998-E9227D162B2D}"/>
              </a:ext>
            </a:extLst>
          </p:cNvPr>
          <p:cNvSpPr/>
          <p:nvPr/>
        </p:nvSpPr>
        <p:spPr>
          <a:xfrm>
            <a:off x="8502402" y="4808310"/>
            <a:ext cx="231956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Recursos internos</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sp>
        <p:nvSpPr>
          <p:cNvPr id="81" name="Rectángulo 80">
            <a:extLst>
              <a:ext uri="{FF2B5EF4-FFF2-40B4-BE49-F238E27FC236}">
                <a16:creationId xmlns:a16="http://schemas.microsoft.com/office/drawing/2014/main" xmlns="" id="{A6E92749-30FB-97D6-A1F5-8F6EF0B25BD3}"/>
              </a:ext>
            </a:extLst>
          </p:cNvPr>
          <p:cNvSpPr/>
          <p:nvPr/>
        </p:nvSpPr>
        <p:spPr>
          <a:xfrm>
            <a:off x="8562840" y="5189353"/>
            <a:ext cx="282139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$ 183 681,52</a:t>
            </a:r>
          </a:p>
        </p:txBody>
      </p:sp>
      <p:sp>
        <p:nvSpPr>
          <p:cNvPr id="82" name="Rectángulo 81">
            <a:extLst>
              <a:ext uri="{FF2B5EF4-FFF2-40B4-BE49-F238E27FC236}">
                <a16:creationId xmlns:a16="http://schemas.microsoft.com/office/drawing/2014/main" xmlns="" id="{00B5D4C7-FAC2-73B3-AF71-D76FED277960}"/>
              </a:ext>
            </a:extLst>
          </p:cNvPr>
          <p:cNvSpPr/>
          <p:nvPr/>
        </p:nvSpPr>
        <p:spPr>
          <a:xfrm>
            <a:off x="9724693" y="4188844"/>
            <a:ext cx="119067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183 679,91</a:t>
            </a:r>
          </a:p>
        </p:txBody>
      </p:sp>
      <p:sp>
        <p:nvSpPr>
          <p:cNvPr id="83" name="Flecha: a la derecha 82">
            <a:extLst>
              <a:ext uri="{FF2B5EF4-FFF2-40B4-BE49-F238E27FC236}">
                <a16:creationId xmlns:a16="http://schemas.microsoft.com/office/drawing/2014/main" xmlns="" id="{4F8E7A24-DCEC-4E57-DFBE-A214196B9EBA}"/>
              </a:ext>
            </a:extLst>
          </p:cNvPr>
          <p:cNvSpPr/>
          <p:nvPr/>
        </p:nvSpPr>
        <p:spPr>
          <a:xfrm>
            <a:off x="9319113" y="4311823"/>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84" name="Rectángulo 83">
            <a:extLst>
              <a:ext uri="{FF2B5EF4-FFF2-40B4-BE49-F238E27FC236}">
                <a16:creationId xmlns:a16="http://schemas.microsoft.com/office/drawing/2014/main" xmlns="" id="{0DC4A420-0D65-437C-5718-7EB3F8479455}"/>
              </a:ext>
            </a:extLst>
          </p:cNvPr>
          <p:cNvSpPr/>
          <p:nvPr/>
        </p:nvSpPr>
        <p:spPr>
          <a:xfrm>
            <a:off x="8577303" y="4539176"/>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pic>
        <p:nvPicPr>
          <p:cNvPr id="85" name="Imagen 84">
            <a:extLst>
              <a:ext uri="{FF2B5EF4-FFF2-40B4-BE49-F238E27FC236}">
                <a16:creationId xmlns:a16="http://schemas.microsoft.com/office/drawing/2014/main" xmlns="" id="{2654A68A-6072-8D7E-C2B4-08E6B6BDD509}"/>
              </a:ext>
            </a:extLst>
          </p:cNvPr>
          <p:cNvPicPr>
            <a:picLocks noChangeAspect="1"/>
          </p:cNvPicPr>
          <p:nvPr/>
        </p:nvPicPr>
        <p:blipFill rotWithShape="1">
          <a:blip r:embed="rId8">
            <a:extLst>
              <a:ext uri="{28A0092B-C50C-407E-A947-70E740481C1C}">
                <a14:useLocalDpi xmlns:a14="http://schemas.microsoft.com/office/drawing/2010/main" val="0"/>
              </a:ext>
            </a:extLst>
          </a:blip>
          <a:srcRect l="48433" t="43204" r="31049" b="29158"/>
          <a:stretch/>
        </p:blipFill>
        <p:spPr>
          <a:xfrm>
            <a:off x="8256127" y="778153"/>
            <a:ext cx="3037022" cy="2051053"/>
          </a:xfrm>
          <a:prstGeom prst="rect">
            <a:avLst/>
          </a:prstGeom>
          <a:ln>
            <a:noFill/>
          </a:ln>
          <a:effectLst>
            <a:softEdge rad="112500"/>
          </a:effectLst>
        </p:spPr>
      </p:pic>
      <p:sp>
        <p:nvSpPr>
          <p:cNvPr id="86" name="Rectángulo: esquinas redondeadas 85">
            <a:extLst>
              <a:ext uri="{FF2B5EF4-FFF2-40B4-BE49-F238E27FC236}">
                <a16:creationId xmlns:a16="http://schemas.microsoft.com/office/drawing/2014/main" xmlns="" id="{053D41E8-749A-474A-5F15-D0285927BF0E}"/>
              </a:ext>
            </a:extLst>
          </p:cNvPr>
          <p:cNvSpPr/>
          <p:nvPr/>
        </p:nvSpPr>
        <p:spPr>
          <a:xfrm>
            <a:off x="1286457" y="2794334"/>
            <a:ext cx="3121111" cy="3022216"/>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7" name="Rectángulo 86">
            <a:extLst>
              <a:ext uri="{FF2B5EF4-FFF2-40B4-BE49-F238E27FC236}">
                <a16:creationId xmlns:a16="http://schemas.microsoft.com/office/drawing/2014/main" xmlns="" id="{DE247BE3-C98E-2902-36A2-1CBA9821F481}"/>
              </a:ext>
            </a:extLst>
          </p:cNvPr>
          <p:cNvSpPr/>
          <p:nvPr/>
        </p:nvSpPr>
        <p:spPr>
          <a:xfrm>
            <a:off x="1229809" y="3014668"/>
            <a:ext cx="3206299" cy="1055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Estudios de evaluación, diagnostico y diseños definitivos del Plan maestro del cantón Santa Rosa</a:t>
            </a:r>
            <a:r>
              <a:rPr lang="es-EC" sz="1600" b="1" dirty="0">
                <a:solidFill>
                  <a:schemeClr val="tx1">
                    <a:lumMod val="65000"/>
                    <a:lumOff val="35000"/>
                  </a:schemeClr>
                </a:solidFill>
                <a:latin typeface="Aharoni" panose="02010803020104030203" pitchFamily="2" charset="-79"/>
                <a:ea typeface="STHupo" panose="02010800040101010101" pitchFamily="2" charset="-122"/>
                <a:cs typeface="Aharoni" panose="02010803020104030203" pitchFamily="2" charset="-79"/>
              </a:rPr>
              <a:t>.</a:t>
            </a:r>
            <a:endParaRPr lang="es-EC" sz="1600" b="1" dirty="0">
              <a:solidFill>
                <a:schemeClr val="tx1">
                  <a:lumMod val="65000"/>
                  <a:lumOff val="35000"/>
                </a:schemeClr>
              </a:solidFill>
              <a:effectLst/>
              <a:latin typeface="Aharoni" panose="02010803020104030203" pitchFamily="2" charset="-79"/>
              <a:ea typeface="STHupo" panose="02010800040101010101" pitchFamily="2" charset="-122"/>
              <a:cs typeface="Aharoni" panose="02010803020104030203" pitchFamily="2" charset="-79"/>
            </a:endParaRPr>
          </a:p>
        </p:txBody>
      </p:sp>
      <p:sp>
        <p:nvSpPr>
          <p:cNvPr id="88" name="Rectángulo 87">
            <a:extLst>
              <a:ext uri="{FF2B5EF4-FFF2-40B4-BE49-F238E27FC236}">
                <a16:creationId xmlns:a16="http://schemas.microsoft.com/office/drawing/2014/main" xmlns="" id="{8ECB964F-B567-541F-EC52-333C69F743B7}"/>
              </a:ext>
            </a:extLst>
          </p:cNvPr>
          <p:cNvSpPr/>
          <p:nvPr/>
        </p:nvSpPr>
        <p:spPr>
          <a:xfrm>
            <a:off x="1300017" y="4260933"/>
            <a:ext cx="81197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50 %</a:t>
            </a:r>
          </a:p>
        </p:txBody>
      </p:sp>
      <p:sp>
        <p:nvSpPr>
          <p:cNvPr id="89" name="Rectángulo 88">
            <a:extLst>
              <a:ext uri="{FF2B5EF4-FFF2-40B4-BE49-F238E27FC236}">
                <a16:creationId xmlns:a16="http://schemas.microsoft.com/office/drawing/2014/main" xmlns="" id="{31D52906-A424-F415-24EF-6F56C4016EE7}"/>
              </a:ext>
            </a:extLst>
          </p:cNvPr>
          <p:cNvSpPr/>
          <p:nvPr/>
        </p:nvSpPr>
        <p:spPr>
          <a:xfrm>
            <a:off x="1384560" y="3962656"/>
            <a:ext cx="1922830" cy="51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gestión 2022</a:t>
            </a:r>
          </a:p>
        </p:txBody>
      </p:sp>
      <p:sp>
        <p:nvSpPr>
          <p:cNvPr id="90" name="Rectángulo 89">
            <a:extLst>
              <a:ext uri="{FF2B5EF4-FFF2-40B4-BE49-F238E27FC236}">
                <a16:creationId xmlns:a16="http://schemas.microsoft.com/office/drawing/2014/main" xmlns="" id="{788AA195-6F0F-A2E1-CBFA-E346CDCD2048}"/>
              </a:ext>
            </a:extLst>
          </p:cNvPr>
          <p:cNvSpPr/>
          <p:nvPr/>
        </p:nvSpPr>
        <p:spPr>
          <a:xfrm>
            <a:off x="1389844" y="4572458"/>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91" name="Rectángulo 90">
            <a:extLst>
              <a:ext uri="{FF2B5EF4-FFF2-40B4-BE49-F238E27FC236}">
                <a16:creationId xmlns:a16="http://schemas.microsoft.com/office/drawing/2014/main" xmlns="" id="{C6AFCCF2-293A-1388-7F8F-A35D8F4903E8}"/>
              </a:ext>
            </a:extLst>
          </p:cNvPr>
          <p:cNvSpPr/>
          <p:nvPr/>
        </p:nvSpPr>
        <p:spPr>
          <a:xfrm>
            <a:off x="1309929" y="4901150"/>
            <a:ext cx="315428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GADM Santa Rosa</a:t>
            </a:r>
          </a:p>
        </p:txBody>
      </p:sp>
      <p:sp>
        <p:nvSpPr>
          <p:cNvPr id="92" name="Rectángulo 91">
            <a:extLst>
              <a:ext uri="{FF2B5EF4-FFF2-40B4-BE49-F238E27FC236}">
                <a16:creationId xmlns:a16="http://schemas.microsoft.com/office/drawing/2014/main" xmlns="" id="{9F27BFD9-2EE8-9F47-5465-15BB0EE401BD}"/>
              </a:ext>
            </a:extLst>
          </p:cNvPr>
          <p:cNvSpPr/>
          <p:nvPr/>
        </p:nvSpPr>
        <p:spPr>
          <a:xfrm>
            <a:off x="1370033" y="5247956"/>
            <a:ext cx="2954700"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$ 858 653,83</a:t>
            </a:r>
          </a:p>
        </p:txBody>
      </p:sp>
      <p:sp>
        <p:nvSpPr>
          <p:cNvPr id="93" name="Rectángulo 92">
            <a:extLst>
              <a:ext uri="{FF2B5EF4-FFF2-40B4-BE49-F238E27FC236}">
                <a16:creationId xmlns:a16="http://schemas.microsoft.com/office/drawing/2014/main" xmlns="" id="{E2C915E3-B32A-34F1-195E-8E4EE3B4CDBD}"/>
              </a:ext>
            </a:extLst>
          </p:cNvPr>
          <p:cNvSpPr/>
          <p:nvPr/>
        </p:nvSpPr>
        <p:spPr>
          <a:xfrm>
            <a:off x="2412774" y="4259419"/>
            <a:ext cx="153910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429 326,92</a:t>
            </a:r>
          </a:p>
        </p:txBody>
      </p:sp>
      <p:sp>
        <p:nvSpPr>
          <p:cNvPr id="94" name="Flecha: a la derecha 93">
            <a:extLst>
              <a:ext uri="{FF2B5EF4-FFF2-40B4-BE49-F238E27FC236}">
                <a16:creationId xmlns:a16="http://schemas.microsoft.com/office/drawing/2014/main" xmlns="" id="{870C8AD8-ED2F-8165-10A5-3818F0F10B67}"/>
              </a:ext>
            </a:extLst>
          </p:cNvPr>
          <p:cNvSpPr/>
          <p:nvPr/>
        </p:nvSpPr>
        <p:spPr>
          <a:xfrm>
            <a:off x="2022165" y="4381597"/>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1592527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49"/>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2" y="1301861"/>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sp>
        <p:nvSpPr>
          <p:cNvPr id="86" name="Rectángulo: esquinas redondeadas 85">
            <a:extLst>
              <a:ext uri="{FF2B5EF4-FFF2-40B4-BE49-F238E27FC236}">
                <a16:creationId xmlns:a16="http://schemas.microsoft.com/office/drawing/2014/main" xmlns="" id="{053D41E8-749A-474A-5F15-D0285927BF0E}"/>
              </a:ext>
            </a:extLst>
          </p:cNvPr>
          <p:cNvSpPr/>
          <p:nvPr/>
        </p:nvSpPr>
        <p:spPr>
          <a:xfrm>
            <a:off x="2021910" y="2648561"/>
            <a:ext cx="3657797" cy="3144656"/>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11" name="Rectángulo 10">
            <a:extLst>
              <a:ext uri="{FF2B5EF4-FFF2-40B4-BE49-F238E27FC236}">
                <a16:creationId xmlns:a16="http://schemas.microsoft.com/office/drawing/2014/main" xmlns="" id="{823EB758-A242-1446-BD94-8EF5FBE3E0C2}"/>
              </a:ext>
            </a:extLst>
          </p:cNvPr>
          <p:cNvSpPr/>
          <p:nvPr/>
        </p:nvSpPr>
        <p:spPr>
          <a:xfrm>
            <a:off x="1039755" y="65824"/>
            <a:ext cx="2755307"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solidFill>
                  <a:schemeClr val="tx1">
                    <a:lumMod val="75000"/>
                    <a:lumOff val="25000"/>
                  </a:schemeClr>
                </a:solidFill>
                <a:latin typeface="Berlin Sans FB Demi" panose="020E0802020502020306" pitchFamily="34" charset="0"/>
              </a:rPr>
              <a:t>PROYECTOS</a:t>
            </a:r>
          </a:p>
        </p:txBody>
      </p:sp>
      <p:sp>
        <p:nvSpPr>
          <p:cNvPr id="60" name="Rectángulo 59">
            <a:extLst>
              <a:ext uri="{FF2B5EF4-FFF2-40B4-BE49-F238E27FC236}">
                <a16:creationId xmlns:a16="http://schemas.microsoft.com/office/drawing/2014/main" xmlns="" id="{89E3DB76-86AF-D562-2716-9471D1616577}"/>
              </a:ext>
            </a:extLst>
          </p:cNvPr>
          <p:cNvSpPr/>
          <p:nvPr/>
        </p:nvSpPr>
        <p:spPr>
          <a:xfrm>
            <a:off x="3784873" y="86771"/>
            <a:ext cx="354800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lumMod val="50000"/>
                    <a:lumOff val="50000"/>
                  </a:schemeClr>
                </a:solidFill>
                <a:effectLst/>
                <a:latin typeface="Arial" panose="020B0604020202020204" pitchFamily="34" charset="0"/>
                <a:cs typeface="Arial" panose="020B0604020202020204" pitchFamily="34" charset="0"/>
              </a:rPr>
              <a:t>RELEVANTES DE AGUA POTABLE Y ALCANTARILLADO SANITARIO</a:t>
            </a:r>
          </a:p>
        </p:txBody>
      </p:sp>
      <p:sp>
        <p:nvSpPr>
          <p:cNvPr id="90" name="Rectángulo 89">
            <a:extLst>
              <a:ext uri="{FF2B5EF4-FFF2-40B4-BE49-F238E27FC236}">
                <a16:creationId xmlns:a16="http://schemas.microsoft.com/office/drawing/2014/main" xmlns="" id="{788AA195-6F0F-A2E1-CBFA-E346CDCD2048}"/>
              </a:ext>
            </a:extLst>
          </p:cNvPr>
          <p:cNvSpPr/>
          <p:nvPr/>
        </p:nvSpPr>
        <p:spPr>
          <a:xfrm>
            <a:off x="2538918" y="4426843"/>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87" name="Rectángulo 86">
            <a:extLst>
              <a:ext uri="{FF2B5EF4-FFF2-40B4-BE49-F238E27FC236}">
                <a16:creationId xmlns:a16="http://schemas.microsoft.com/office/drawing/2014/main" xmlns="" id="{DE247BE3-C98E-2902-36A2-1CBA9821F481}"/>
              </a:ext>
            </a:extLst>
          </p:cNvPr>
          <p:cNvSpPr/>
          <p:nvPr/>
        </p:nvSpPr>
        <p:spPr>
          <a:xfrm>
            <a:off x="2142598" y="2779700"/>
            <a:ext cx="3304928" cy="12254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Adquisición de una bomba sumergible de 65 a 75 hp, trifásica, 220/230 voltios con salida de expulsión de 6 u 8”</a:t>
            </a:r>
            <a:endParaRPr lang="es-EC"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92" name="Rectángulo 91">
            <a:extLst>
              <a:ext uri="{FF2B5EF4-FFF2-40B4-BE49-F238E27FC236}">
                <a16:creationId xmlns:a16="http://schemas.microsoft.com/office/drawing/2014/main" xmlns="" id="{9F27BFD9-2EE8-9F47-5465-15BB0EE401BD}"/>
              </a:ext>
            </a:extLst>
          </p:cNvPr>
          <p:cNvSpPr/>
          <p:nvPr/>
        </p:nvSpPr>
        <p:spPr>
          <a:xfrm>
            <a:off x="2400413" y="5113467"/>
            <a:ext cx="250893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$ 34 990,00</a:t>
            </a:r>
          </a:p>
        </p:txBody>
      </p:sp>
      <p:sp>
        <p:nvSpPr>
          <p:cNvPr id="2" name="AutoShape 2">
            <a:extLst>
              <a:ext uri="{FF2B5EF4-FFF2-40B4-BE49-F238E27FC236}">
                <a16:creationId xmlns:a16="http://schemas.microsoft.com/office/drawing/2014/main" xmlns="" id="{9DB53F09-287D-1607-8023-08076CFF7B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Rectángulo 15">
            <a:extLst>
              <a:ext uri="{FF2B5EF4-FFF2-40B4-BE49-F238E27FC236}">
                <a16:creationId xmlns:a16="http://schemas.microsoft.com/office/drawing/2014/main" xmlns="" id="{95CD353E-193A-9BEF-9063-D2241B97B079}"/>
              </a:ext>
            </a:extLst>
          </p:cNvPr>
          <p:cNvSpPr/>
          <p:nvPr/>
        </p:nvSpPr>
        <p:spPr>
          <a:xfrm>
            <a:off x="2486582" y="4752129"/>
            <a:ext cx="223633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internos</a:t>
            </a:r>
          </a:p>
        </p:txBody>
      </p:sp>
      <p:sp>
        <p:nvSpPr>
          <p:cNvPr id="17" name="Rectángulo: esquinas redondeadas 16">
            <a:extLst>
              <a:ext uri="{FF2B5EF4-FFF2-40B4-BE49-F238E27FC236}">
                <a16:creationId xmlns:a16="http://schemas.microsoft.com/office/drawing/2014/main" xmlns="" id="{0C3017E5-A7E7-07C2-3ED3-3ED5BD1A2F6A}"/>
              </a:ext>
            </a:extLst>
          </p:cNvPr>
          <p:cNvSpPr/>
          <p:nvPr/>
        </p:nvSpPr>
        <p:spPr>
          <a:xfrm>
            <a:off x="6447453" y="2671886"/>
            <a:ext cx="3484932" cy="3144656"/>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a:extLst>
              <a:ext uri="{FF2B5EF4-FFF2-40B4-BE49-F238E27FC236}">
                <a16:creationId xmlns:a16="http://schemas.microsoft.com/office/drawing/2014/main" xmlns="" id="{F6AC70D0-D45A-AF6B-15D1-77147878363A}"/>
              </a:ext>
            </a:extLst>
          </p:cNvPr>
          <p:cNvSpPr/>
          <p:nvPr/>
        </p:nvSpPr>
        <p:spPr>
          <a:xfrm>
            <a:off x="6937732" y="4537504"/>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19" name="Rectángulo 18">
            <a:extLst>
              <a:ext uri="{FF2B5EF4-FFF2-40B4-BE49-F238E27FC236}">
                <a16:creationId xmlns:a16="http://schemas.microsoft.com/office/drawing/2014/main" xmlns="" id="{879890FC-8A83-A698-AF60-EDD0E45BB286}"/>
              </a:ext>
            </a:extLst>
          </p:cNvPr>
          <p:cNvSpPr/>
          <p:nvPr/>
        </p:nvSpPr>
        <p:spPr>
          <a:xfrm>
            <a:off x="6624734" y="2917077"/>
            <a:ext cx="3307651" cy="1212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Adquisición de bomba sumergible de 75hp/ 52kw, con salida de expulsión de 8” y adquisición de bomba sumergible de 20hp /15kw, con salida de expulsión de 6”</a:t>
            </a:r>
            <a:endParaRPr lang="es-EC"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20" name="Rectángulo 19">
            <a:extLst>
              <a:ext uri="{FF2B5EF4-FFF2-40B4-BE49-F238E27FC236}">
                <a16:creationId xmlns:a16="http://schemas.microsoft.com/office/drawing/2014/main" xmlns="" id="{43EBC78B-4D1F-12D5-7293-F9132A369F07}"/>
              </a:ext>
            </a:extLst>
          </p:cNvPr>
          <p:cNvSpPr/>
          <p:nvPr/>
        </p:nvSpPr>
        <p:spPr>
          <a:xfrm>
            <a:off x="6825059" y="5126276"/>
            <a:ext cx="223904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$ 39 000,00</a:t>
            </a:r>
          </a:p>
        </p:txBody>
      </p:sp>
      <p:pic>
        <p:nvPicPr>
          <p:cNvPr id="21" name="Imagen 20">
            <a:extLst>
              <a:ext uri="{FF2B5EF4-FFF2-40B4-BE49-F238E27FC236}">
                <a16:creationId xmlns:a16="http://schemas.microsoft.com/office/drawing/2014/main" xmlns="" id="{9C9FA922-1205-C1A0-8E03-3927F284BA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1303"/>
          <a:stretch/>
        </p:blipFill>
        <p:spPr>
          <a:xfrm>
            <a:off x="6695439" y="584045"/>
            <a:ext cx="1402022" cy="2388520"/>
          </a:xfrm>
          <a:prstGeom prst="rect">
            <a:avLst/>
          </a:prstGeom>
        </p:spPr>
      </p:pic>
      <p:pic>
        <p:nvPicPr>
          <p:cNvPr id="22" name="Imagen 21">
            <a:extLst>
              <a:ext uri="{FF2B5EF4-FFF2-40B4-BE49-F238E27FC236}">
                <a16:creationId xmlns:a16="http://schemas.microsoft.com/office/drawing/2014/main" xmlns="" id="{9C8DD49D-78B4-6342-B1AA-130A91A67B5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287" t="12071" r="4330" b="19053"/>
          <a:stretch/>
        </p:blipFill>
        <p:spPr>
          <a:xfrm>
            <a:off x="8154391" y="584045"/>
            <a:ext cx="1428532" cy="2409926"/>
          </a:xfrm>
          <a:prstGeom prst="rect">
            <a:avLst/>
          </a:prstGeom>
        </p:spPr>
      </p:pic>
      <p:sp>
        <p:nvSpPr>
          <p:cNvPr id="23" name="Rectángulo 22">
            <a:extLst>
              <a:ext uri="{FF2B5EF4-FFF2-40B4-BE49-F238E27FC236}">
                <a16:creationId xmlns:a16="http://schemas.microsoft.com/office/drawing/2014/main" xmlns="" id="{370FDFC9-5359-3B23-2289-06B728453867}"/>
              </a:ext>
            </a:extLst>
          </p:cNvPr>
          <p:cNvSpPr/>
          <p:nvPr/>
        </p:nvSpPr>
        <p:spPr>
          <a:xfrm>
            <a:off x="6876052" y="4827114"/>
            <a:ext cx="2387101"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internos</a:t>
            </a:r>
          </a:p>
        </p:txBody>
      </p:sp>
      <p:sp>
        <p:nvSpPr>
          <p:cNvPr id="24" name="Rectángulo 23">
            <a:extLst>
              <a:ext uri="{FF2B5EF4-FFF2-40B4-BE49-F238E27FC236}">
                <a16:creationId xmlns:a16="http://schemas.microsoft.com/office/drawing/2014/main" xmlns="" id="{E483DE85-554A-C69B-7934-4C8BD35FA35D}"/>
              </a:ext>
            </a:extLst>
          </p:cNvPr>
          <p:cNvSpPr/>
          <p:nvPr/>
        </p:nvSpPr>
        <p:spPr>
          <a:xfrm>
            <a:off x="6852070" y="4033606"/>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25" name="Rectángulo 24">
            <a:extLst>
              <a:ext uri="{FF2B5EF4-FFF2-40B4-BE49-F238E27FC236}">
                <a16:creationId xmlns:a16="http://schemas.microsoft.com/office/drawing/2014/main" xmlns="" id="{81C4D750-8C85-978A-B15D-DCCDA0C77249}"/>
              </a:ext>
            </a:extLst>
          </p:cNvPr>
          <p:cNvSpPr/>
          <p:nvPr/>
        </p:nvSpPr>
        <p:spPr>
          <a:xfrm>
            <a:off x="6870730" y="4279170"/>
            <a:ext cx="278235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SIE-EMAPASR-EP-08-22</a:t>
            </a:r>
          </a:p>
        </p:txBody>
      </p:sp>
      <p:sp>
        <p:nvSpPr>
          <p:cNvPr id="26" name="Rectángulo 25">
            <a:extLst>
              <a:ext uri="{FF2B5EF4-FFF2-40B4-BE49-F238E27FC236}">
                <a16:creationId xmlns:a16="http://schemas.microsoft.com/office/drawing/2014/main" xmlns="" id="{F7A64AAE-CF69-E74A-EAE6-2C5345B5D714}"/>
              </a:ext>
            </a:extLst>
          </p:cNvPr>
          <p:cNvSpPr/>
          <p:nvPr/>
        </p:nvSpPr>
        <p:spPr>
          <a:xfrm>
            <a:off x="2486583" y="3899983"/>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27" name="Rectángulo 26">
            <a:extLst>
              <a:ext uri="{FF2B5EF4-FFF2-40B4-BE49-F238E27FC236}">
                <a16:creationId xmlns:a16="http://schemas.microsoft.com/office/drawing/2014/main" xmlns="" id="{271443B9-F69E-6B05-A55F-27057C4375E4}"/>
              </a:ext>
            </a:extLst>
          </p:cNvPr>
          <p:cNvSpPr/>
          <p:nvPr/>
        </p:nvSpPr>
        <p:spPr>
          <a:xfrm>
            <a:off x="2440449" y="4161598"/>
            <a:ext cx="2838160"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SIE-EMAPASR-EP-17-21</a:t>
            </a:r>
          </a:p>
        </p:txBody>
      </p:sp>
      <p:pic>
        <p:nvPicPr>
          <p:cNvPr id="29" name="Imagen 28">
            <a:extLst>
              <a:ext uri="{FF2B5EF4-FFF2-40B4-BE49-F238E27FC236}">
                <a16:creationId xmlns:a16="http://schemas.microsoft.com/office/drawing/2014/main" xmlns="" id="{1026572A-1F3E-A88B-E5C2-79BA778B35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221" b="13369"/>
          <a:stretch/>
        </p:blipFill>
        <p:spPr>
          <a:xfrm>
            <a:off x="3069866" y="638247"/>
            <a:ext cx="1402022" cy="2349433"/>
          </a:xfrm>
          <a:prstGeom prst="rect">
            <a:avLst/>
          </a:prstGeom>
        </p:spPr>
      </p:pic>
    </p:spTree>
    <p:extLst>
      <p:ext uri="{BB962C8B-B14F-4D97-AF65-F5344CB8AC3E}">
        <p14:creationId xmlns:p14="http://schemas.microsoft.com/office/powerpoint/2010/main" val="7391524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49"/>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2" y="1295232"/>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sp>
        <p:nvSpPr>
          <p:cNvPr id="86" name="Rectángulo: esquinas redondeadas 85">
            <a:extLst>
              <a:ext uri="{FF2B5EF4-FFF2-40B4-BE49-F238E27FC236}">
                <a16:creationId xmlns:a16="http://schemas.microsoft.com/office/drawing/2014/main" xmlns="" id="{053D41E8-749A-474A-5F15-D0285927BF0E}"/>
              </a:ext>
            </a:extLst>
          </p:cNvPr>
          <p:cNvSpPr/>
          <p:nvPr/>
        </p:nvSpPr>
        <p:spPr>
          <a:xfrm>
            <a:off x="6356219" y="2594114"/>
            <a:ext cx="3948111" cy="3071046"/>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11" name="Rectángulo 10">
            <a:extLst>
              <a:ext uri="{FF2B5EF4-FFF2-40B4-BE49-F238E27FC236}">
                <a16:creationId xmlns:a16="http://schemas.microsoft.com/office/drawing/2014/main" xmlns="" id="{823EB758-A242-1446-BD94-8EF5FBE3E0C2}"/>
              </a:ext>
            </a:extLst>
          </p:cNvPr>
          <p:cNvSpPr/>
          <p:nvPr/>
        </p:nvSpPr>
        <p:spPr>
          <a:xfrm>
            <a:off x="1039755" y="65824"/>
            <a:ext cx="2755307"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solidFill>
                  <a:schemeClr val="tx1">
                    <a:lumMod val="75000"/>
                    <a:lumOff val="25000"/>
                  </a:schemeClr>
                </a:solidFill>
                <a:latin typeface="Berlin Sans FB Demi" panose="020E0802020502020306" pitchFamily="34" charset="0"/>
              </a:rPr>
              <a:t>PROYECTOS</a:t>
            </a:r>
          </a:p>
        </p:txBody>
      </p:sp>
      <p:sp>
        <p:nvSpPr>
          <p:cNvPr id="60" name="Rectángulo 59">
            <a:extLst>
              <a:ext uri="{FF2B5EF4-FFF2-40B4-BE49-F238E27FC236}">
                <a16:creationId xmlns:a16="http://schemas.microsoft.com/office/drawing/2014/main" xmlns="" id="{89E3DB76-86AF-D562-2716-9471D1616577}"/>
              </a:ext>
            </a:extLst>
          </p:cNvPr>
          <p:cNvSpPr/>
          <p:nvPr/>
        </p:nvSpPr>
        <p:spPr>
          <a:xfrm>
            <a:off x="3784873" y="86771"/>
            <a:ext cx="354800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lumMod val="50000"/>
                    <a:lumOff val="50000"/>
                  </a:schemeClr>
                </a:solidFill>
                <a:effectLst/>
                <a:latin typeface="Arial" panose="020B0604020202020204" pitchFamily="34" charset="0"/>
                <a:cs typeface="Arial" panose="020B0604020202020204" pitchFamily="34" charset="0"/>
              </a:rPr>
              <a:t>RELEVANTES DE AGUA POTABLE Y ALCANTARILLADO SANITARIO</a:t>
            </a:r>
          </a:p>
        </p:txBody>
      </p:sp>
      <p:sp>
        <p:nvSpPr>
          <p:cNvPr id="90" name="Rectángulo 89">
            <a:extLst>
              <a:ext uri="{FF2B5EF4-FFF2-40B4-BE49-F238E27FC236}">
                <a16:creationId xmlns:a16="http://schemas.microsoft.com/office/drawing/2014/main" xmlns="" id="{788AA195-6F0F-A2E1-CBFA-E346CDCD2048}"/>
              </a:ext>
            </a:extLst>
          </p:cNvPr>
          <p:cNvSpPr/>
          <p:nvPr/>
        </p:nvSpPr>
        <p:spPr>
          <a:xfrm>
            <a:off x="6765408" y="4303017"/>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87" name="Rectángulo 86">
            <a:extLst>
              <a:ext uri="{FF2B5EF4-FFF2-40B4-BE49-F238E27FC236}">
                <a16:creationId xmlns:a16="http://schemas.microsoft.com/office/drawing/2014/main" xmlns="" id="{DE247BE3-C98E-2902-36A2-1CBA9821F481}"/>
              </a:ext>
            </a:extLst>
          </p:cNvPr>
          <p:cNvSpPr/>
          <p:nvPr/>
        </p:nvSpPr>
        <p:spPr>
          <a:xfrm>
            <a:off x="6592143" y="2676136"/>
            <a:ext cx="3501539" cy="1316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endParaRPr lang="es-ES" sz="1400" b="1" dirty="0" smtClean="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400" b="1" dirty="0" smtClean="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Adquisición de </a:t>
            </a:r>
            <a:r>
              <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H</a:t>
            </a:r>
            <a:r>
              <a:rPr lang="es-ES" sz="1400" b="1" dirty="0" smtClean="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idrosuccionador para mantenimiento del sistema de Alcantarillado Sanitario del cantón Santa Rosa.</a:t>
            </a:r>
            <a:r>
              <a:rPr lang="es-ES" dirty="0" smtClean="0"/>
              <a:t>, </a:t>
            </a:r>
            <a:r>
              <a:rPr lang="es-ES" dirty="0"/>
              <a:t>,</a:t>
            </a:r>
            <a:r>
              <a:rPr lang="es-ES" dirty="0" smtClean="0"/>
              <a:t>ROVINCIA </a:t>
            </a:r>
            <a:r>
              <a:rPr lang="es-ES" dirty="0"/>
              <a:t>DE EL ORO</a:t>
            </a:r>
            <a:endParaRPr lang="es-EC"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92" name="Rectángulo 91">
            <a:extLst>
              <a:ext uri="{FF2B5EF4-FFF2-40B4-BE49-F238E27FC236}">
                <a16:creationId xmlns:a16="http://schemas.microsoft.com/office/drawing/2014/main" xmlns="" id="{9F27BFD9-2EE8-9F47-5465-15BB0EE401BD}"/>
              </a:ext>
            </a:extLst>
          </p:cNvPr>
          <p:cNvSpPr/>
          <p:nvPr/>
        </p:nvSpPr>
        <p:spPr>
          <a:xfrm>
            <a:off x="6357708" y="5135614"/>
            <a:ext cx="171833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$ 423 600,00</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sp>
        <p:nvSpPr>
          <p:cNvPr id="2" name="AutoShape 2">
            <a:extLst>
              <a:ext uri="{FF2B5EF4-FFF2-40B4-BE49-F238E27FC236}">
                <a16:creationId xmlns:a16="http://schemas.microsoft.com/office/drawing/2014/main" xmlns="" id="{9DB53F09-287D-1607-8023-08076CFF7B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Rectángulo 15">
            <a:extLst>
              <a:ext uri="{FF2B5EF4-FFF2-40B4-BE49-F238E27FC236}">
                <a16:creationId xmlns:a16="http://schemas.microsoft.com/office/drawing/2014/main" xmlns="" id="{95CD353E-193A-9BEF-9063-D2241B97B079}"/>
              </a:ext>
            </a:extLst>
          </p:cNvPr>
          <p:cNvSpPr/>
          <p:nvPr/>
        </p:nvSpPr>
        <p:spPr>
          <a:xfrm>
            <a:off x="6660312" y="4661327"/>
            <a:ext cx="243850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Convenio Interinstitucional con el GADM de Santa Rosa</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sp>
        <p:nvSpPr>
          <p:cNvPr id="26" name="Rectángulo 25">
            <a:extLst>
              <a:ext uri="{FF2B5EF4-FFF2-40B4-BE49-F238E27FC236}">
                <a16:creationId xmlns:a16="http://schemas.microsoft.com/office/drawing/2014/main" xmlns="" id="{F7A64AAE-CF69-E74A-EAE6-2C5345B5D714}"/>
              </a:ext>
            </a:extLst>
          </p:cNvPr>
          <p:cNvSpPr/>
          <p:nvPr/>
        </p:nvSpPr>
        <p:spPr>
          <a:xfrm>
            <a:off x="6713073" y="3776157"/>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28" name="Rectángulo 27">
            <a:extLst>
              <a:ext uri="{FF2B5EF4-FFF2-40B4-BE49-F238E27FC236}">
                <a16:creationId xmlns:a16="http://schemas.microsoft.com/office/drawing/2014/main" xmlns="" id="{95CD353E-193A-9BEF-9063-D2241B97B079}"/>
              </a:ext>
            </a:extLst>
          </p:cNvPr>
          <p:cNvSpPr/>
          <p:nvPr/>
        </p:nvSpPr>
        <p:spPr>
          <a:xfrm>
            <a:off x="6711930" y="4094284"/>
            <a:ext cx="203399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SIE-GADMSR-OO5-2022</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pic>
        <p:nvPicPr>
          <p:cNvPr id="30" name="Imagen 29">
            <a:extLst>
              <a:ext uri="{FF2B5EF4-FFF2-40B4-BE49-F238E27FC236}">
                <a16:creationId xmlns:a16="http://schemas.microsoft.com/office/drawing/2014/main" xmlns="" id="{2B630C00-96DD-F5DB-62D4-70A885E00B1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3261" y="685420"/>
            <a:ext cx="2662676" cy="2232776"/>
          </a:xfrm>
          <a:prstGeom prst="rect">
            <a:avLst/>
          </a:prstGeom>
          <a:ln>
            <a:noFill/>
          </a:ln>
          <a:effectLst>
            <a:softEdge rad="112500"/>
          </a:effectLst>
        </p:spPr>
      </p:pic>
      <p:sp>
        <p:nvSpPr>
          <p:cNvPr id="32" name="Rectángulo: esquinas redondeadas 85">
            <a:extLst>
              <a:ext uri="{FF2B5EF4-FFF2-40B4-BE49-F238E27FC236}">
                <a16:creationId xmlns:a16="http://schemas.microsoft.com/office/drawing/2014/main" xmlns="" id="{053D41E8-749A-474A-5F15-D0285927BF0E}"/>
              </a:ext>
            </a:extLst>
          </p:cNvPr>
          <p:cNvSpPr/>
          <p:nvPr/>
        </p:nvSpPr>
        <p:spPr>
          <a:xfrm>
            <a:off x="1909414" y="2487948"/>
            <a:ext cx="4069397" cy="3179214"/>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3" name="Rectángulo 32">
            <a:extLst>
              <a:ext uri="{FF2B5EF4-FFF2-40B4-BE49-F238E27FC236}">
                <a16:creationId xmlns:a16="http://schemas.microsoft.com/office/drawing/2014/main" xmlns="" id="{788AA195-6F0F-A2E1-CBFA-E346CDCD2048}"/>
              </a:ext>
            </a:extLst>
          </p:cNvPr>
          <p:cNvSpPr/>
          <p:nvPr/>
        </p:nvSpPr>
        <p:spPr>
          <a:xfrm>
            <a:off x="2347192" y="4545827"/>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34" name="Rectángulo 33">
            <a:extLst>
              <a:ext uri="{FF2B5EF4-FFF2-40B4-BE49-F238E27FC236}">
                <a16:creationId xmlns:a16="http://schemas.microsoft.com/office/drawing/2014/main" xmlns="" id="{DE247BE3-C98E-2902-36A2-1CBA9821F481}"/>
              </a:ext>
            </a:extLst>
          </p:cNvPr>
          <p:cNvSpPr/>
          <p:nvPr/>
        </p:nvSpPr>
        <p:spPr>
          <a:xfrm>
            <a:off x="2020282" y="2342849"/>
            <a:ext cx="3958530" cy="18107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M</a:t>
            </a:r>
            <a:r>
              <a:rPr lang="es-ES" sz="1400" b="1" dirty="0" smtClean="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antenimiento preventivo y/o correctivo de acometida principal de la subestación de bombeo, de la celda trifásica e instalación de bancos de condensadores para corrección del factor de potencia de las estaciones de bombeo de AA.LL</a:t>
            </a:r>
            <a:r>
              <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 </a:t>
            </a:r>
            <a:r>
              <a:rPr lang="es-ES" sz="1400" b="1" dirty="0" smtClean="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de EMAPASR-EP.</a:t>
            </a:r>
            <a:endParaRPr lang="es-EC"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35" name="Rectángulo 34">
            <a:extLst>
              <a:ext uri="{FF2B5EF4-FFF2-40B4-BE49-F238E27FC236}">
                <a16:creationId xmlns:a16="http://schemas.microsoft.com/office/drawing/2014/main" xmlns="" id="{9F27BFD9-2EE8-9F47-5465-15BB0EE401BD}"/>
              </a:ext>
            </a:extLst>
          </p:cNvPr>
          <p:cNvSpPr/>
          <p:nvPr/>
        </p:nvSpPr>
        <p:spPr>
          <a:xfrm>
            <a:off x="1969784" y="5055516"/>
            <a:ext cx="171833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$ 6 650,00</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sp>
        <p:nvSpPr>
          <p:cNvPr id="36" name="Rectángulo 35">
            <a:extLst>
              <a:ext uri="{FF2B5EF4-FFF2-40B4-BE49-F238E27FC236}">
                <a16:creationId xmlns:a16="http://schemas.microsoft.com/office/drawing/2014/main" xmlns="" id="{95CD353E-193A-9BEF-9063-D2241B97B079}"/>
              </a:ext>
            </a:extLst>
          </p:cNvPr>
          <p:cNvSpPr/>
          <p:nvPr/>
        </p:nvSpPr>
        <p:spPr>
          <a:xfrm>
            <a:off x="1909415" y="4812078"/>
            <a:ext cx="243850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rgbClr val="002060"/>
                </a:solidFill>
                <a:latin typeface="Bahnschrift Condensed" panose="020B0502040204020203" pitchFamily="34" charset="0"/>
                <a:ea typeface="STHupo" panose="02010800040101010101" pitchFamily="2" charset="-122"/>
                <a:cs typeface="Aharoni" panose="02010803020104030203" pitchFamily="2" charset="-79"/>
              </a:rPr>
              <a:t>Recursos internos</a:t>
            </a:r>
            <a:endPar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endParaRPr>
          </a:p>
        </p:txBody>
      </p:sp>
      <p:sp>
        <p:nvSpPr>
          <p:cNvPr id="37" name="Rectángulo 36">
            <a:extLst>
              <a:ext uri="{FF2B5EF4-FFF2-40B4-BE49-F238E27FC236}">
                <a16:creationId xmlns:a16="http://schemas.microsoft.com/office/drawing/2014/main" xmlns="" id="{F7A64AAE-CF69-E74A-EAE6-2C5345B5D714}"/>
              </a:ext>
            </a:extLst>
          </p:cNvPr>
          <p:cNvSpPr/>
          <p:nvPr/>
        </p:nvSpPr>
        <p:spPr>
          <a:xfrm>
            <a:off x="2290003" y="4099439"/>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38" name="Rectángulo 37">
            <a:extLst>
              <a:ext uri="{FF2B5EF4-FFF2-40B4-BE49-F238E27FC236}">
                <a16:creationId xmlns:a16="http://schemas.microsoft.com/office/drawing/2014/main" xmlns="" id="{95CD353E-193A-9BEF-9063-D2241B97B079}"/>
              </a:ext>
            </a:extLst>
          </p:cNvPr>
          <p:cNvSpPr/>
          <p:nvPr/>
        </p:nvSpPr>
        <p:spPr>
          <a:xfrm>
            <a:off x="2297016" y="4335764"/>
            <a:ext cx="2788766"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 </a:t>
            </a:r>
            <a:r>
              <a:rPr lang="es-ES"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NIC-0760043740001-2022-00046</a:t>
            </a:r>
            <a:endPar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endParaRPr>
          </a:p>
        </p:txBody>
      </p:sp>
      <p:pic>
        <p:nvPicPr>
          <p:cNvPr id="3" name="Imagen 2"/>
          <p:cNvPicPr>
            <a:picLocks noChangeAspect="1"/>
          </p:cNvPicPr>
          <p:nvPr/>
        </p:nvPicPr>
        <p:blipFill rotWithShape="1">
          <a:blip r:embed="rId7" cstate="print">
            <a:extLst>
              <a:ext uri="{28A0092B-C50C-407E-A947-70E740481C1C}">
                <a14:useLocalDpi xmlns:a14="http://schemas.microsoft.com/office/drawing/2010/main" val="0"/>
              </a:ext>
            </a:extLst>
          </a:blip>
          <a:srcRect b="5012"/>
          <a:stretch/>
        </p:blipFill>
        <p:spPr>
          <a:xfrm>
            <a:off x="2839563" y="623849"/>
            <a:ext cx="1020742" cy="2058680"/>
          </a:xfrm>
          <a:prstGeom prst="rect">
            <a:avLst/>
          </a:prstGeom>
          <a:ln>
            <a:noFill/>
          </a:ln>
          <a:effectLst>
            <a:softEdge rad="112500"/>
          </a:effectLst>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33923" y="623849"/>
            <a:ext cx="936842" cy="2029032"/>
          </a:xfrm>
          <a:prstGeom prst="rect">
            <a:avLst/>
          </a:prstGeom>
          <a:ln>
            <a:noFill/>
          </a:ln>
          <a:effectLst>
            <a:softEdge rad="112500"/>
          </a:effectLst>
        </p:spPr>
      </p:pic>
    </p:spTree>
    <p:extLst>
      <p:ext uri="{BB962C8B-B14F-4D97-AF65-F5344CB8AC3E}">
        <p14:creationId xmlns:p14="http://schemas.microsoft.com/office/powerpoint/2010/main" val="8574884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6" name="Rectángulo 5">
            <a:extLst>
              <a:ext uri="{FF2B5EF4-FFF2-40B4-BE49-F238E27FC236}">
                <a16:creationId xmlns:a16="http://schemas.microsoft.com/office/drawing/2014/main" xmlns="" id="{9AD7DE7C-AD07-0437-C072-23605F0D3F71}"/>
              </a:ext>
            </a:extLst>
          </p:cNvPr>
          <p:cNvSpPr/>
          <p:nvPr/>
        </p:nvSpPr>
        <p:spPr>
          <a:xfrm>
            <a:off x="-165100" y="259805"/>
            <a:ext cx="5080259"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EMAPASR-EP EN CIFRAS</a:t>
            </a:r>
          </a:p>
        </p:txBody>
      </p:sp>
      <p:sp>
        <p:nvSpPr>
          <p:cNvPr id="10" name="Rectángulo 9">
            <a:extLst>
              <a:ext uri="{FF2B5EF4-FFF2-40B4-BE49-F238E27FC236}">
                <a16:creationId xmlns:a16="http://schemas.microsoft.com/office/drawing/2014/main" xmlns="" id="{9571F845-872B-62B1-74F0-0A490131FD46}"/>
              </a:ext>
            </a:extLst>
          </p:cNvPr>
          <p:cNvSpPr/>
          <p:nvPr/>
        </p:nvSpPr>
        <p:spPr>
          <a:xfrm>
            <a:off x="3376386" y="771784"/>
            <a:ext cx="5710270"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solidFill>
                  <a:schemeClr val="tx1">
                    <a:lumMod val="75000"/>
                    <a:lumOff val="25000"/>
                  </a:schemeClr>
                </a:solidFill>
                <a:latin typeface="Arial Rounded MT Bold" panose="020F0704030504030204" pitchFamily="34" charset="0"/>
              </a:rPr>
              <a:t>INFORMACION FINANCIERA</a:t>
            </a:r>
            <a:endParaRPr lang="es-EC" sz="2400" dirty="0">
              <a:solidFill>
                <a:schemeClr val="tx1">
                  <a:lumMod val="75000"/>
                  <a:lumOff val="25000"/>
                </a:schemeClr>
              </a:solidFill>
              <a:effectLst/>
              <a:latin typeface="Arial Rounded MT Bold" panose="020F0704030504030204" pitchFamily="34" charset="0"/>
            </a:endParaRPr>
          </a:p>
        </p:txBody>
      </p:sp>
      <p:pic>
        <p:nvPicPr>
          <p:cNvPr id="11" name="Imagen 10">
            <a:extLst>
              <a:ext uri="{FF2B5EF4-FFF2-40B4-BE49-F238E27FC236}">
                <a16:creationId xmlns:a16="http://schemas.microsoft.com/office/drawing/2014/main" xmlns="" id="{6F2BD9F7-5A3A-F4EB-084A-2335747BD90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0333" b="78667" l="23611" r="74653">
                        <a14:foregroundMark x1="25556" y1="38000" x2="25556" y2="38000"/>
                        <a14:foregroundMark x1="55903" y1="64000" x2="55903" y2="64000"/>
                        <a14:foregroundMark x1="51736" y1="65111" x2="51736" y2="65111"/>
                        <a14:foregroundMark x1="74653" y1="63333" x2="74653" y2="63333"/>
                        <a14:foregroundMark x1="36667" y1="78667" x2="36667" y2="78667"/>
                        <a14:foregroundMark x1="23611" y1="30333" x2="23611" y2="30333"/>
                        <a14:foregroundMark x1="51667" y1="35222" x2="51667" y2="35222"/>
                        <a14:foregroundMark x1="51528" y1="39111" x2="51528" y2="39111"/>
                        <a14:foregroundMark x1="54722" y1="38778" x2="54722" y2="38778"/>
                        <a14:foregroundMark x1="65903" y1="38111" x2="65903" y2="38111"/>
                        <a14:foregroundMark x1="71597" y1="36889" x2="71597" y2="36889"/>
                        <a14:foregroundMark x1="72639" y1="36000" x2="72639" y2="36000"/>
                        <a14:foregroundMark x1="72569" y1="34889" x2="72569" y2="34889"/>
                        <a14:foregroundMark x1="66875" y1="33667" x2="66875" y2="33667"/>
                        <a14:foregroundMark x1="66806" y1="33778" x2="66806" y2="33778"/>
                        <a14:foregroundMark x1="61875" y1="33778" x2="61875" y2="33778"/>
                        <a14:foregroundMark x1="58819" y1="34444" x2="58819" y2="34444"/>
                        <a14:foregroundMark x1="58819" y1="34444" x2="58819" y2="34444"/>
                        <a14:foregroundMark x1="62153" y1="34778" x2="62153" y2="34778"/>
                        <a14:foregroundMark x1="65278" y1="36111" x2="65278" y2="36111"/>
                        <a14:foregroundMark x1="63403" y1="49333" x2="63403" y2="49333"/>
                        <a14:foregroundMark x1="55347" y1="50667" x2="55347" y2="50667"/>
                        <a14:foregroundMark x1="48403" y1="51556" x2="48403" y2="51556"/>
                        <a14:foregroundMark x1="46667" y1="54333" x2="46667" y2="54333"/>
                        <a14:foregroundMark x1="49583" y1="52222" x2="49583" y2="52222"/>
                        <a14:foregroundMark x1="51667" y1="50444" x2="51667" y2="50444"/>
                        <a14:foregroundMark x1="61250" y1="49667" x2="61250" y2="49667"/>
                        <a14:foregroundMark x1="67361" y1="48889" x2="67361" y2="48889"/>
                        <a14:foregroundMark x1="71597" y1="49222" x2="71597" y2="49222"/>
                        <a14:foregroundMark x1="73125" y1="51111" x2="73125" y2="51111"/>
                        <a14:foregroundMark x1="66111" y1="51556" x2="66111" y2="51556"/>
                        <a14:foregroundMark x1="61389" y1="52222" x2="61389" y2="52222"/>
                        <a14:foregroundMark x1="58750" y1="52000" x2="58750" y2="52000"/>
                        <a14:foregroundMark x1="57361" y1="51444" x2="57361" y2="51444"/>
                        <a14:foregroundMark x1="62153" y1="49333" x2="62153" y2="49333"/>
                        <a14:foregroundMark x1="60486" y1="35556" x2="60486" y2="35556"/>
                        <a14:foregroundMark x1="60556" y1="34000" x2="60556" y2="34000"/>
                        <a14:foregroundMark x1="56875" y1="35333" x2="56875" y2="35333"/>
                        <a14:foregroundMark x1="57292" y1="37667" x2="57292" y2="37667"/>
                        <a14:foregroundMark x1="61875" y1="37889" x2="61875" y2="37889"/>
                        <a14:foregroundMark x1="65833" y1="37556" x2="65833" y2="37556"/>
                        <a14:foregroundMark x1="68056" y1="37556" x2="68056" y2="37556"/>
                        <a14:foregroundMark x1="72708" y1="51444" x2="72708" y2="51444"/>
                        <a14:foregroundMark x1="64583" y1="50889" x2="64583" y2="50889"/>
                        <a14:foregroundMark x1="60278" y1="51667" x2="60278" y2="51667"/>
                        <a14:foregroundMark x1="57361" y1="51222" x2="57361" y2="51222"/>
                        <a14:foregroundMark x1="62431" y1="51222" x2="62431" y2="51222"/>
                        <a14:foregroundMark x1="54931" y1="64111" x2="54931" y2="64111"/>
                        <a14:foregroundMark x1="51250" y1="67222" x2="51250" y2="67222"/>
                        <a14:foregroundMark x1="47361" y1="69556" x2="47361" y2="69556"/>
                        <a14:foregroundMark x1="60000" y1="65889" x2="60000" y2="65889"/>
                        <a14:foregroundMark x1="67986" y1="64778" x2="67986" y2="64778"/>
                        <a14:foregroundMark x1="72361" y1="63667" x2="72361" y2="63667"/>
                        <a14:foregroundMark x1="56181" y1="37889" x2="56181" y2="37889"/>
                        <a14:foregroundMark x1="58472" y1="37556" x2="58472" y2="37556"/>
                        <a14:foregroundMark x1="61250" y1="37556" x2="61250" y2="37556"/>
                        <a14:foregroundMark x1="64792" y1="37889" x2="64792" y2="37889"/>
                        <a14:foregroundMark x1="63681" y1="37889" x2="63681" y2="37889"/>
                        <a14:foregroundMark x1="61042" y1="38778" x2="61042" y2="38778"/>
                        <a14:foregroundMark x1="65069" y1="51556" x2="65069" y2="51556"/>
                        <a14:foregroundMark x1="54444" y1="49111" x2="54444" y2="49111"/>
                        <a14:foregroundMark x1="61944" y1="49889" x2="61944" y2="49889"/>
                        <a14:foregroundMark x1="71736" y1="49556" x2="71736" y2="49556"/>
                        <a14:foregroundMark x1="69792" y1="66222" x2="69792" y2="66222"/>
                        <a14:foregroundMark x1="63194" y1="66778" x2="63194" y2="66778"/>
                        <a14:foregroundMark x1="58333" y1="66778" x2="58333" y2="66778"/>
                        <a14:foregroundMark x1="58472" y1="65667" x2="58472" y2="65667"/>
                        <a14:foregroundMark x1="65417" y1="65889" x2="65417" y2="65889"/>
                        <a14:foregroundMark x1="66806" y1="65556" x2="66806" y2="65556"/>
                        <a14:foregroundMark x1="67222" y1="64778" x2="67222" y2="64778"/>
                        <a14:foregroundMark x1="63681" y1="64778" x2="63681" y2="64778"/>
                        <a14:foregroundMark x1="59722" y1="65556" x2="59722" y2="65556"/>
                        <a14:foregroundMark x1="65417" y1="52000" x2="65417" y2="52000"/>
                        <a14:foregroundMark x1="69653" y1="50667" x2="69653" y2="50667"/>
                        <a14:foregroundMark x1="67847" y1="64667" x2="67847" y2="64667"/>
                        <a14:foregroundMark x1="73611" y1="65111" x2="73611" y2="65111"/>
                        <a14:foregroundMark x1="66736" y1="62111" x2="66736" y2="62111"/>
                        <a14:foregroundMark x1="58611" y1="65889" x2="58611" y2="65889"/>
                        <a14:foregroundMark x1="62917" y1="65556" x2="62917" y2="65556"/>
                        <a14:foregroundMark x1="65833" y1="65556" x2="65833" y2="65556"/>
                        <a14:foregroundMark x1="66736" y1="65222" x2="66736" y2="65222"/>
                        <a14:foregroundMark x1="65556" y1="65222" x2="65556" y2="65222"/>
                        <a14:foregroundMark x1="59306" y1="65889" x2="59306" y2="65889"/>
                        <a14:foregroundMark x1="51806" y1="63222" x2="51806" y2="63222"/>
                        <a14:foregroundMark x1="56667" y1="52444" x2="56667" y2="52444"/>
                        <a14:foregroundMark x1="56528" y1="51889" x2="56528" y2="51889"/>
                        <a14:foregroundMark x1="57986" y1="53444" x2="57986" y2="53444"/>
                        <a14:foregroundMark x1="61944" y1="52444" x2="61944" y2="52444"/>
                        <a14:foregroundMark x1="56181" y1="65889" x2="56181" y2="65889"/>
                        <a14:foregroundMark x1="58125" y1="64778" x2="58125" y2="64778"/>
                        <a14:foregroundMark x1="62361" y1="65444" x2="62361" y2="65444"/>
                        <a14:foregroundMark x1="61875" y1="64000" x2="61875" y2="64000"/>
                        <a14:foregroundMark x1="63472" y1="61778" x2="63472" y2="61778"/>
                        <a14:foregroundMark x1="63472" y1="61778" x2="63472" y2="61778"/>
                      </a14:backgroundRemoval>
                    </a14:imgEffect>
                  </a14:imgLayer>
                </a14:imgProps>
              </a:ext>
              <a:ext uri="{28A0092B-C50C-407E-A947-70E740481C1C}">
                <a14:useLocalDpi xmlns:a14="http://schemas.microsoft.com/office/drawing/2010/main" val="0"/>
              </a:ext>
            </a:extLst>
          </a:blip>
          <a:srcRect l="20705" t="26340" r="22437" b="17451"/>
          <a:stretch/>
        </p:blipFill>
        <p:spPr bwMode="auto">
          <a:xfrm>
            <a:off x="3491264" y="2132848"/>
            <a:ext cx="5480513" cy="3386746"/>
          </a:xfrm>
          <a:prstGeom prst="rect">
            <a:avLst/>
          </a:prstGeom>
          <a:ln>
            <a:noFill/>
          </a:ln>
          <a:extLst>
            <a:ext uri="{53640926-AAD7-44D8-BBD7-CCE9431645EC}">
              <a14:shadowObscured xmlns:a14="http://schemas.microsoft.com/office/drawing/2010/main"/>
            </a:ext>
          </a:extLst>
        </p:spPr>
      </p:pic>
      <p:sp>
        <p:nvSpPr>
          <p:cNvPr id="12" name="Rectángulo 11">
            <a:extLst>
              <a:ext uri="{FF2B5EF4-FFF2-40B4-BE49-F238E27FC236}">
                <a16:creationId xmlns:a16="http://schemas.microsoft.com/office/drawing/2014/main" xmlns="" id="{F0D01AB0-F59C-8316-6FE2-FE1D3498099A}"/>
              </a:ext>
            </a:extLst>
          </p:cNvPr>
          <p:cNvSpPr/>
          <p:nvPr/>
        </p:nvSpPr>
        <p:spPr>
          <a:xfrm>
            <a:off x="1187081" y="1410144"/>
            <a:ext cx="9897686" cy="914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La EMAPASR-EP para el año 2022 inició con un Presupuesto prorrogado </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$5´120.573,24</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dólares, el mismo que fue aprobado por el Directorio.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endParaRPr>
          </a:p>
        </p:txBody>
      </p:sp>
    </p:spTree>
    <p:extLst>
      <p:ext uri="{BB962C8B-B14F-4D97-AF65-F5344CB8AC3E}">
        <p14:creationId xmlns:p14="http://schemas.microsoft.com/office/powerpoint/2010/main" val="3373893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49"/>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4323"/>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sp>
        <p:nvSpPr>
          <p:cNvPr id="86" name="Rectángulo: esquinas redondeadas 85">
            <a:extLst>
              <a:ext uri="{FF2B5EF4-FFF2-40B4-BE49-F238E27FC236}">
                <a16:creationId xmlns:a16="http://schemas.microsoft.com/office/drawing/2014/main" xmlns="" id="{053D41E8-749A-474A-5F15-D0285927BF0E}"/>
              </a:ext>
            </a:extLst>
          </p:cNvPr>
          <p:cNvSpPr/>
          <p:nvPr/>
        </p:nvSpPr>
        <p:spPr>
          <a:xfrm>
            <a:off x="1998514" y="2575940"/>
            <a:ext cx="3657797" cy="3171315"/>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11" name="Rectángulo 10">
            <a:extLst>
              <a:ext uri="{FF2B5EF4-FFF2-40B4-BE49-F238E27FC236}">
                <a16:creationId xmlns:a16="http://schemas.microsoft.com/office/drawing/2014/main" xmlns="" id="{823EB758-A242-1446-BD94-8EF5FBE3E0C2}"/>
              </a:ext>
            </a:extLst>
          </p:cNvPr>
          <p:cNvSpPr/>
          <p:nvPr/>
        </p:nvSpPr>
        <p:spPr>
          <a:xfrm>
            <a:off x="1039755" y="65824"/>
            <a:ext cx="2755307"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solidFill>
                  <a:schemeClr val="tx1">
                    <a:lumMod val="75000"/>
                    <a:lumOff val="25000"/>
                  </a:schemeClr>
                </a:solidFill>
                <a:latin typeface="Berlin Sans FB Demi" panose="020E0802020502020306" pitchFamily="34" charset="0"/>
              </a:rPr>
              <a:t>PROYECTOS</a:t>
            </a:r>
          </a:p>
        </p:txBody>
      </p:sp>
      <p:sp>
        <p:nvSpPr>
          <p:cNvPr id="60" name="Rectángulo 59">
            <a:extLst>
              <a:ext uri="{FF2B5EF4-FFF2-40B4-BE49-F238E27FC236}">
                <a16:creationId xmlns:a16="http://schemas.microsoft.com/office/drawing/2014/main" xmlns="" id="{89E3DB76-86AF-D562-2716-9471D1616577}"/>
              </a:ext>
            </a:extLst>
          </p:cNvPr>
          <p:cNvSpPr/>
          <p:nvPr/>
        </p:nvSpPr>
        <p:spPr>
          <a:xfrm>
            <a:off x="3784873" y="86771"/>
            <a:ext cx="354800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lumMod val="50000"/>
                    <a:lumOff val="50000"/>
                  </a:schemeClr>
                </a:solidFill>
                <a:effectLst/>
                <a:latin typeface="Arial" panose="020B0604020202020204" pitchFamily="34" charset="0"/>
                <a:cs typeface="Arial" panose="020B0604020202020204" pitchFamily="34" charset="0"/>
              </a:rPr>
              <a:t>RELEVANTES DE COMERCIALIZACION</a:t>
            </a:r>
          </a:p>
        </p:txBody>
      </p:sp>
      <p:sp>
        <p:nvSpPr>
          <p:cNvPr id="90" name="Rectángulo 89">
            <a:extLst>
              <a:ext uri="{FF2B5EF4-FFF2-40B4-BE49-F238E27FC236}">
                <a16:creationId xmlns:a16="http://schemas.microsoft.com/office/drawing/2014/main" xmlns="" id="{788AA195-6F0F-A2E1-CBFA-E346CDCD2048}"/>
              </a:ext>
            </a:extLst>
          </p:cNvPr>
          <p:cNvSpPr/>
          <p:nvPr/>
        </p:nvSpPr>
        <p:spPr>
          <a:xfrm>
            <a:off x="2538918" y="4426843"/>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87" name="Rectángulo 86">
            <a:extLst>
              <a:ext uri="{FF2B5EF4-FFF2-40B4-BE49-F238E27FC236}">
                <a16:creationId xmlns:a16="http://schemas.microsoft.com/office/drawing/2014/main" xmlns="" id="{DE247BE3-C98E-2902-36A2-1CBA9821F481}"/>
              </a:ext>
            </a:extLst>
          </p:cNvPr>
          <p:cNvSpPr/>
          <p:nvPr/>
        </p:nvSpPr>
        <p:spPr>
          <a:xfrm>
            <a:off x="2184761" y="2911012"/>
            <a:ext cx="3304928" cy="9929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Adquisición de medidores, banco de prueba y accesorios para acometidas domiciliarias de agua potable</a:t>
            </a:r>
            <a:endParaRPr lang="es-EC"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92" name="Rectángulo 91">
            <a:extLst>
              <a:ext uri="{FF2B5EF4-FFF2-40B4-BE49-F238E27FC236}">
                <a16:creationId xmlns:a16="http://schemas.microsoft.com/office/drawing/2014/main" xmlns="" id="{9F27BFD9-2EE8-9F47-5465-15BB0EE401BD}"/>
              </a:ext>
            </a:extLst>
          </p:cNvPr>
          <p:cNvSpPr/>
          <p:nvPr/>
        </p:nvSpPr>
        <p:spPr>
          <a:xfrm>
            <a:off x="2298254" y="5117096"/>
            <a:ext cx="284176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a:t>
            </a: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41 575,00</a:t>
            </a:r>
          </a:p>
        </p:txBody>
      </p:sp>
      <p:sp>
        <p:nvSpPr>
          <p:cNvPr id="2" name="AutoShape 2">
            <a:extLst>
              <a:ext uri="{FF2B5EF4-FFF2-40B4-BE49-F238E27FC236}">
                <a16:creationId xmlns:a16="http://schemas.microsoft.com/office/drawing/2014/main" xmlns="" id="{9DB53F09-287D-1607-8023-08076CFF7B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Rectángulo 15">
            <a:extLst>
              <a:ext uri="{FF2B5EF4-FFF2-40B4-BE49-F238E27FC236}">
                <a16:creationId xmlns:a16="http://schemas.microsoft.com/office/drawing/2014/main" xmlns="" id="{95CD353E-193A-9BEF-9063-D2241B97B079}"/>
              </a:ext>
            </a:extLst>
          </p:cNvPr>
          <p:cNvSpPr/>
          <p:nvPr/>
        </p:nvSpPr>
        <p:spPr>
          <a:xfrm>
            <a:off x="2486583" y="4752129"/>
            <a:ext cx="2440524"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internos</a:t>
            </a:r>
          </a:p>
        </p:txBody>
      </p:sp>
      <p:sp>
        <p:nvSpPr>
          <p:cNvPr id="26" name="Rectángulo 25">
            <a:extLst>
              <a:ext uri="{FF2B5EF4-FFF2-40B4-BE49-F238E27FC236}">
                <a16:creationId xmlns:a16="http://schemas.microsoft.com/office/drawing/2014/main" xmlns="" id="{F7A64AAE-CF69-E74A-EAE6-2C5345B5D714}"/>
              </a:ext>
            </a:extLst>
          </p:cNvPr>
          <p:cNvSpPr/>
          <p:nvPr/>
        </p:nvSpPr>
        <p:spPr>
          <a:xfrm>
            <a:off x="2440449" y="3911444"/>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27" name="Rectángulo 26">
            <a:extLst>
              <a:ext uri="{FF2B5EF4-FFF2-40B4-BE49-F238E27FC236}">
                <a16:creationId xmlns:a16="http://schemas.microsoft.com/office/drawing/2014/main" xmlns="" id="{271443B9-F69E-6B05-A55F-27057C4375E4}"/>
              </a:ext>
            </a:extLst>
          </p:cNvPr>
          <p:cNvSpPr/>
          <p:nvPr/>
        </p:nvSpPr>
        <p:spPr>
          <a:xfrm>
            <a:off x="2440449" y="4161598"/>
            <a:ext cx="284176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SIE-EMAPASR-EP-15-22</a:t>
            </a:r>
          </a:p>
        </p:txBody>
      </p:sp>
      <p:pic>
        <p:nvPicPr>
          <p:cNvPr id="3" name="Imagen 2">
            <a:extLst>
              <a:ext uri="{FF2B5EF4-FFF2-40B4-BE49-F238E27FC236}">
                <a16:creationId xmlns:a16="http://schemas.microsoft.com/office/drawing/2014/main" xmlns="" id="{52679DA9-D693-C846-386E-92BFEA87B9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9847" y="842359"/>
            <a:ext cx="2796090" cy="2097541"/>
          </a:xfrm>
          <a:prstGeom prst="rect">
            <a:avLst/>
          </a:prstGeom>
          <a:ln>
            <a:noFill/>
          </a:ln>
          <a:effectLst>
            <a:softEdge rad="112500"/>
          </a:effectLst>
        </p:spPr>
      </p:pic>
      <p:pic>
        <p:nvPicPr>
          <p:cNvPr id="6" name="Imagen 5">
            <a:extLst>
              <a:ext uri="{FF2B5EF4-FFF2-40B4-BE49-F238E27FC236}">
                <a16:creationId xmlns:a16="http://schemas.microsoft.com/office/drawing/2014/main" xmlns="" id="{AD4B492B-01D4-DC72-BA9A-1D5112CEB5E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7407" y="797542"/>
            <a:ext cx="2755307" cy="2066127"/>
          </a:xfrm>
          <a:prstGeom prst="rect">
            <a:avLst/>
          </a:prstGeom>
          <a:ln>
            <a:noFill/>
          </a:ln>
          <a:effectLst>
            <a:softEdge rad="112500"/>
          </a:effectLst>
        </p:spPr>
      </p:pic>
      <p:pic>
        <p:nvPicPr>
          <p:cNvPr id="10" name="Imagen 9">
            <a:extLst>
              <a:ext uri="{FF2B5EF4-FFF2-40B4-BE49-F238E27FC236}">
                <a16:creationId xmlns:a16="http://schemas.microsoft.com/office/drawing/2014/main" xmlns="" id="{8DA26150-E76E-1A23-1CCF-267CD2CD89A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a:off x="6699846" y="3057286"/>
            <a:ext cx="2798075" cy="2097540"/>
          </a:xfrm>
          <a:prstGeom prst="rect">
            <a:avLst/>
          </a:prstGeom>
          <a:ln>
            <a:noFill/>
          </a:ln>
          <a:effectLst>
            <a:softEdge rad="112500"/>
          </a:effectLst>
        </p:spPr>
      </p:pic>
      <p:sp>
        <p:nvSpPr>
          <p:cNvPr id="12" name="Rectángulo redondeado 44">
            <a:extLst>
              <a:ext uri="{FF2B5EF4-FFF2-40B4-BE49-F238E27FC236}">
                <a16:creationId xmlns:a16="http://schemas.microsoft.com/office/drawing/2014/main" xmlns="" id="{D037DC1C-3D7E-6775-3A89-9228953EA559}"/>
              </a:ext>
            </a:extLst>
          </p:cNvPr>
          <p:cNvSpPr/>
          <p:nvPr/>
        </p:nvSpPr>
        <p:spPr>
          <a:xfrm>
            <a:off x="6397912" y="5179020"/>
            <a:ext cx="3608705" cy="32512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2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EQUIPO- BANCO DE PRUEBA </a:t>
            </a:r>
            <a:endParaRPr lang="es-EC"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92874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49"/>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2" y="1301861"/>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sp>
        <p:nvSpPr>
          <p:cNvPr id="86" name="Rectángulo: esquinas redondeadas 85">
            <a:extLst>
              <a:ext uri="{FF2B5EF4-FFF2-40B4-BE49-F238E27FC236}">
                <a16:creationId xmlns:a16="http://schemas.microsoft.com/office/drawing/2014/main" xmlns="" id="{053D41E8-749A-474A-5F15-D0285927BF0E}"/>
              </a:ext>
            </a:extLst>
          </p:cNvPr>
          <p:cNvSpPr/>
          <p:nvPr/>
        </p:nvSpPr>
        <p:spPr>
          <a:xfrm>
            <a:off x="570214" y="2490314"/>
            <a:ext cx="3636827" cy="3440585"/>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11" name="Rectángulo 10">
            <a:extLst>
              <a:ext uri="{FF2B5EF4-FFF2-40B4-BE49-F238E27FC236}">
                <a16:creationId xmlns:a16="http://schemas.microsoft.com/office/drawing/2014/main" xmlns="" id="{823EB758-A242-1446-BD94-8EF5FBE3E0C2}"/>
              </a:ext>
            </a:extLst>
          </p:cNvPr>
          <p:cNvSpPr/>
          <p:nvPr/>
        </p:nvSpPr>
        <p:spPr>
          <a:xfrm>
            <a:off x="1039755" y="65824"/>
            <a:ext cx="2755307"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solidFill>
                  <a:schemeClr val="tx1">
                    <a:lumMod val="75000"/>
                    <a:lumOff val="25000"/>
                  </a:schemeClr>
                </a:solidFill>
                <a:latin typeface="Berlin Sans FB Demi" panose="020E0802020502020306" pitchFamily="34" charset="0"/>
              </a:rPr>
              <a:t>PROYECTOS</a:t>
            </a:r>
          </a:p>
        </p:txBody>
      </p:sp>
      <p:sp>
        <p:nvSpPr>
          <p:cNvPr id="60" name="Rectángulo 59">
            <a:extLst>
              <a:ext uri="{FF2B5EF4-FFF2-40B4-BE49-F238E27FC236}">
                <a16:creationId xmlns:a16="http://schemas.microsoft.com/office/drawing/2014/main" xmlns="" id="{89E3DB76-86AF-D562-2716-9471D1616577}"/>
              </a:ext>
            </a:extLst>
          </p:cNvPr>
          <p:cNvSpPr/>
          <p:nvPr/>
        </p:nvSpPr>
        <p:spPr>
          <a:xfrm>
            <a:off x="3784873" y="86771"/>
            <a:ext cx="4285040"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lumMod val="50000"/>
                    <a:lumOff val="50000"/>
                  </a:schemeClr>
                </a:solidFill>
                <a:effectLst/>
                <a:latin typeface="Arial" panose="020B0604020202020204" pitchFamily="34" charset="0"/>
                <a:cs typeface="Arial" panose="020B0604020202020204" pitchFamily="34" charset="0"/>
              </a:rPr>
              <a:t>RELEVANTES JEFATURA DE PLANTA DE AGUA</a:t>
            </a:r>
          </a:p>
        </p:txBody>
      </p:sp>
      <p:sp>
        <p:nvSpPr>
          <p:cNvPr id="90" name="Rectángulo 89">
            <a:extLst>
              <a:ext uri="{FF2B5EF4-FFF2-40B4-BE49-F238E27FC236}">
                <a16:creationId xmlns:a16="http://schemas.microsoft.com/office/drawing/2014/main" xmlns="" id="{788AA195-6F0F-A2E1-CBFA-E346CDCD2048}"/>
              </a:ext>
            </a:extLst>
          </p:cNvPr>
          <p:cNvSpPr/>
          <p:nvPr/>
        </p:nvSpPr>
        <p:spPr>
          <a:xfrm>
            <a:off x="869960" y="4666769"/>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87" name="Rectángulo 86">
            <a:extLst>
              <a:ext uri="{FF2B5EF4-FFF2-40B4-BE49-F238E27FC236}">
                <a16:creationId xmlns:a16="http://schemas.microsoft.com/office/drawing/2014/main" xmlns="" id="{DE247BE3-C98E-2902-36A2-1CBA9821F481}"/>
              </a:ext>
            </a:extLst>
          </p:cNvPr>
          <p:cNvSpPr/>
          <p:nvPr/>
        </p:nvSpPr>
        <p:spPr>
          <a:xfrm>
            <a:off x="651091" y="2610077"/>
            <a:ext cx="3392957" cy="1023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Adquisición de 10884 kilos de cloro gas para el tratamiento del agua potable.</a:t>
            </a:r>
            <a:endParaRPr lang="es-EC"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92" name="Rectángulo 91">
            <a:extLst>
              <a:ext uri="{FF2B5EF4-FFF2-40B4-BE49-F238E27FC236}">
                <a16:creationId xmlns:a16="http://schemas.microsoft.com/office/drawing/2014/main" xmlns="" id="{9F27BFD9-2EE8-9F47-5465-15BB0EE401BD}"/>
              </a:ext>
            </a:extLst>
          </p:cNvPr>
          <p:cNvSpPr/>
          <p:nvPr/>
        </p:nvSpPr>
        <p:spPr>
          <a:xfrm>
            <a:off x="682158" y="5213566"/>
            <a:ext cx="2581929"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$ 20 570,76</a:t>
            </a:r>
          </a:p>
        </p:txBody>
      </p:sp>
      <p:sp>
        <p:nvSpPr>
          <p:cNvPr id="2" name="AutoShape 2">
            <a:extLst>
              <a:ext uri="{FF2B5EF4-FFF2-40B4-BE49-F238E27FC236}">
                <a16:creationId xmlns:a16="http://schemas.microsoft.com/office/drawing/2014/main" xmlns="" id="{9DB53F09-287D-1607-8023-08076CFF7B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Rectángulo 15">
            <a:extLst>
              <a:ext uri="{FF2B5EF4-FFF2-40B4-BE49-F238E27FC236}">
                <a16:creationId xmlns:a16="http://schemas.microsoft.com/office/drawing/2014/main" xmlns="" id="{95CD353E-193A-9BEF-9063-D2241B97B079}"/>
              </a:ext>
            </a:extLst>
          </p:cNvPr>
          <p:cNvSpPr/>
          <p:nvPr/>
        </p:nvSpPr>
        <p:spPr>
          <a:xfrm>
            <a:off x="781625" y="4900887"/>
            <a:ext cx="248246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internos</a:t>
            </a:r>
          </a:p>
        </p:txBody>
      </p:sp>
      <p:sp>
        <p:nvSpPr>
          <p:cNvPr id="26" name="Rectángulo 25">
            <a:extLst>
              <a:ext uri="{FF2B5EF4-FFF2-40B4-BE49-F238E27FC236}">
                <a16:creationId xmlns:a16="http://schemas.microsoft.com/office/drawing/2014/main" xmlns="" id="{F7A64AAE-CF69-E74A-EAE6-2C5345B5D714}"/>
              </a:ext>
            </a:extLst>
          </p:cNvPr>
          <p:cNvSpPr/>
          <p:nvPr/>
        </p:nvSpPr>
        <p:spPr>
          <a:xfrm>
            <a:off x="696443" y="4145250"/>
            <a:ext cx="248246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de gestión 2022:</a:t>
            </a:r>
          </a:p>
        </p:txBody>
      </p:sp>
      <p:sp>
        <p:nvSpPr>
          <p:cNvPr id="27" name="Rectángulo 26">
            <a:extLst>
              <a:ext uri="{FF2B5EF4-FFF2-40B4-BE49-F238E27FC236}">
                <a16:creationId xmlns:a16="http://schemas.microsoft.com/office/drawing/2014/main" xmlns="" id="{271443B9-F69E-6B05-A55F-27057C4375E4}"/>
              </a:ext>
            </a:extLst>
          </p:cNvPr>
          <p:cNvSpPr/>
          <p:nvPr/>
        </p:nvSpPr>
        <p:spPr>
          <a:xfrm>
            <a:off x="740074" y="3853724"/>
            <a:ext cx="2816590"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SIE-EMAPASR-EP-01-22</a:t>
            </a:r>
          </a:p>
        </p:txBody>
      </p:sp>
      <p:sp>
        <p:nvSpPr>
          <p:cNvPr id="6" name="Rectángulo 5">
            <a:extLst>
              <a:ext uri="{FF2B5EF4-FFF2-40B4-BE49-F238E27FC236}">
                <a16:creationId xmlns:a16="http://schemas.microsoft.com/office/drawing/2014/main" xmlns="" id="{164004C2-1628-5373-1BAD-1D90861D11AA}"/>
              </a:ext>
            </a:extLst>
          </p:cNvPr>
          <p:cNvSpPr/>
          <p:nvPr/>
        </p:nvSpPr>
        <p:spPr>
          <a:xfrm>
            <a:off x="808281" y="3550780"/>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8" name="Rectángulo 7">
            <a:extLst>
              <a:ext uri="{FF2B5EF4-FFF2-40B4-BE49-F238E27FC236}">
                <a16:creationId xmlns:a16="http://schemas.microsoft.com/office/drawing/2014/main" xmlns="" id="{A000A317-2BA2-C20F-9ADA-A03F1EF351A6}"/>
              </a:ext>
            </a:extLst>
          </p:cNvPr>
          <p:cNvSpPr/>
          <p:nvPr/>
        </p:nvSpPr>
        <p:spPr>
          <a:xfrm>
            <a:off x="622211" y="4429320"/>
            <a:ext cx="1244854"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91,67 %</a:t>
            </a:r>
          </a:p>
        </p:txBody>
      </p:sp>
      <p:sp>
        <p:nvSpPr>
          <p:cNvPr id="10" name="Rectángulo 9">
            <a:extLst>
              <a:ext uri="{FF2B5EF4-FFF2-40B4-BE49-F238E27FC236}">
                <a16:creationId xmlns:a16="http://schemas.microsoft.com/office/drawing/2014/main" xmlns="" id="{20D06428-955C-7692-5C03-04FC1BC7F46F}"/>
              </a:ext>
            </a:extLst>
          </p:cNvPr>
          <p:cNvSpPr/>
          <p:nvPr/>
        </p:nvSpPr>
        <p:spPr>
          <a:xfrm>
            <a:off x="2029124" y="4403610"/>
            <a:ext cx="160642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$ 18 856,53</a:t>
            </a:r>
          </a:p>
        </p:txBody>
      </p:sp>
      <p:sp>
        <p:nvSpPr>
          <p:cNvPr id="12" name="Flecha: a la derecha 11">
            <a:extLst>
              <a:ext uri="{FF2B5EF4-FFF2-40B4-BE49-F238E27FC236}">
                <a16:creationId xmlns:a16="http://schemas.microsoft.com/office/drawing/2014/main" xmlns="" id="{A3D922E1-7EC8-9F51-9178-04FBC1C6A5E0}"/>
              </a:ext>
            </a:extLst>
          </p:cNvPr>
          <p:cNvSpPr/>
          <p:nvPr/>
        </p:nvSpPr>
        <p:spPr>
          <a:xfrm>
            <a:off x="1652874" y="4551498"/>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Rectángulo: esquinas redondeadas 12">
            <a:extLst>
              <a:ext uri="{FF2B5EF4-FFF2-40B4-BE49-F238E27FC236}">
                <a16:creationId xmlns:a16="http://schemas.microsoft.com/office/drawing/2014/main" xmlns="" id="{BAC66577-E3A6-4746-BD84-2B876CC2BA9F}"/>
              </a:ext>
            </a:extLst>
          </p:cNvPr>
          <p:cNvSpPr/>
          <p:nvPr/>
        </p:nvSpPr>
        <p:spPr>
          <a:xfrm>
            <a:off x="4462067" y="2580316"/>
            <a:ext cx="3785868" cy="3305393"/>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xmlns="" id="{51C06E05-3F16-03EE-7B55-2D402721E040}"/>
              </a:ext>
            </a:extLst>
          </p:cNvPr>
          <p:cNvSpPr/>
          <p:nvPr/>
        </p:nvSpPr>
        <p:spPr>
          <a:xfrm>
            <a:off x="4472051" y="2443184"/>
            <a:ext cx="3802540" cy="1222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Adquisición, transportación y estibada de 65.000 kilos de coagulante (sulfato de aluminio) para el tratamiento del agua potable.</a:t>
            </a:r>
            <a:endParaRPr lang="es-EC"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15" name="Rectángulo 14">
            <a:extLst>
              <a:ext uri="{FF2B5EF4-FFF2-40B4-BE49-F238E27FC236}">
                <a16:creationId xmlns:a16="http://schemas.microsoft.com/office/drawing/2014/main" xmlns="" id="{6BA6B20D-50EA-30ED-E8EA-66C5CCF2BCE4}"/>
              </a:ext>
            </a:extLst>
          </p:cNvPr>
          <p:cNvSpPr/>
          <p:nvPr/>
        </p:nvSpPr>
        <p:spPr>
          <a:xfrm>
            <a:off x="4489600" y="5190010"/>
            <a:ext cx="3162951"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$ 36 855,00</a:t>
            </a:r>
          </a:p>
        </p:txBody>
      </p:sp>
      <p:sp>
        <p:nvSpPr>
          <p:cNvPr id="28" name="Rectángulo 27">
            <a:extLst>
              <a:ext uri="{FF2B5EF4-FFF2-40B4-BE49-F238E27FC236}">
                <a16:creationId xmlns:a16="http://schemas.microsoft.com/office/drawing/2014/main" xmlns="" id="{8F4DC674-015A-8271-58AF-903EC9111A5D}"/>
              </a:ext>
            </a:extLst>
          </p:cNvPr>
          <p:cNvSpPr/>
          <p:nvPr/>
        </p:nvSpPr>
        <p:spPr>
          <a:xfrm>
            <a:off x="4563666" y="4902731"/>
            <a:ext cx="2751533"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internos</a:t>
            </a:r>
          </a:p>
        </p:txBody>
      </p:sp>
      <p:sp>
        <p:nvSpPr>
          <p:cNvPr id="30" name="Rectángulo 29">
            <a:extLst>
              <a:ext uri="{FF2B5EF4-FFF2-40B4-BE49-F238E27FC236}">
                <a16:creationId xmlns:a16="http://schemas.microsoft.com/office/drawing/2014/main" xmlns="" id="{DB52DB1E-400B-F595-3B13-6BBD8E99530C}"/>
              </a:ext>
            </a:extLst>
          </p:cNvPr>
          <p:cNvSpPr/>
          <p:nvPr/>
        </p:nvSpPr>
        <p:spPr>
          <a:xfrm>
            <a:off x="4601767" y="3829878"/>
            <a:ext cx="313232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SIE-EMAPASR-EP-02-22</a:t>
            </a:r>
          </a:p>
        </p:txBody>
      </p:sp>
      <p:sp>
        <p:nvSpPr>
          <p:cNvPr id="31" name="Rectángulo 30">
            <a:extLst>
              <a:ext uri="{FF2B5EF4-FFF2-40B4-BE49-F238E27FC236}">
                <a16:creationId xmlns:a16="http://schemas.microsoft.com/office/drawing/2014/main" xmlns="" id="{B9C6873D-28A8-CEE8-E0F4-6BC3088B0720}"/>
              </a:ext>
            </a:extLst>
          </p:cNvPr>
          <p:cNvSpPr/>
          <p:nvPr/>
        </p:nvSpPr>
        <p:spPr>
          <a:xfrm>
            <a:off x="4653823" y="3552624"/>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32" name="Rectángulo 31">
            <a:extLst>
              <a:ext uri="{FF2B5EF4-FFF2-40B4-BE49-F238E27FC236}">
                <a16:creationId xmlns:a16="http://schemas.microsoft.com/office/drawing/2014/main" xmlns="" id="{9D3AC9A1-65F9-E7DC-4A80-90FA15BCE021}"/>
              </a:ext>
            </a:extLst>
          </p:cNvPr>
          <p:cNvSpPr/>
          <p:nvPr/>
        </p:nvSpPr>
        <p:spPr>
          <a:xfrm>
            <a:off x="4378853" y="4405764"/>
            <a:ext cx="1244854"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100 </a:t>
            </a: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a:t>
            </a:r>
          </a:p>
        </p:txBody>
      </p:sp>
      <p:sp>
        <p:nvSpPr>
          <p:cNvPr id="33" name="Rectángulo 32">
            <a:extLst>
              <a:ext uri="{FF2B5EF4-FFF2-40B4-BE49-F238E27FC236}">
                <a16:creationId xmlns:a16="http://schemas.microsoft.com/office/drawing/2014/main" xmlns="" id="{4916721A-B029-E17D-94FE-340341133B6D}"/>
              </a:ext>
            </a:extLst>
          </p:cNvPr>
          <p:cNvSpPr/>
          <p:nvPr/>
        </p:nvSpPr>
        <p:spPr>
          <a:xfrm>
            <a:off x="5785766" y="4380054"/>
            <a:ext cx="194160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$ 36 855,00</a:t>
            </a:r>
          </a:p>
        </p:txBody>
      </p:sp>
      <p:sp>
        <p:nvSpPr>
          <p:cNvPr id="34" name="Flecha: a la derecha 33">
            <a:extLst>
              <a:ext uri="{FF2B5EF4-FFF2-40B4-BE49-F238E27FC236}">
                <a16:creationId xmlns:a16="http://schemas.microsoft.com/office/drawing/2014/main" xmlns="" id="{C94491CE-4525-7BAA-750C-AEA2F4896F2C}"/>
              </a:ext>
            </a:extLst>
          </p:cNvPr>
          <p:cNvSpPr/>
          <p:nvPr/>
        </p:nvSpPr>
        <p:spPr>
          <a:xfrm>
            <a:off x="5409516" y="4527942"/>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5" name="Rectángulo 34">
            <a:extLst>
              <a:ext uri="{FF2B5EF4-FFF2-40B4-BE49-F238E27FC236}">
                <a16:creationId xmlns:a16="http://schemas.microsoft.com/office/drawing/2014/main" xmlns="" id="{04CD9D54-ED7D-2D91-0FDE-E925985CCB3F}"/>
              </a:ext>
            </a:extLst>
          </p:cNvPr>
          <p:cNvSpPr/>
          <p:nvPr/>
        </p:nvSpPr>
        <p:spPr>
          <a:xfrm>
            <a:off x="4510772" y="4109410"/>
            <a:ext cx="248246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de gestión 2022:</a:t>
            </a:r>
          </a:p>
        </p:txBody>
      </p:sp>
      <p:sp>
        <p:nvSpPr>
          <p:cNvPr id="36" name="Rectángulo 35">
            <a:extLst>
              <a:ext uri="{FF2B5EF4-FFF2-40B4-BE49-F238E27FC236}">
                <a16:creationId xmlns:a16="http://schemas.microsoft.com/office/drawing/2014/main" xmlns="" id="{A5BE657F-5F72-51D0-086C-4171A1AF34C2}"/>
              </a:ext>
            </a:extLst>
          </p:cNvPr>
          <p:cNvSpPr/>
          <p:nvPr/>
        </p:nvSpPr>
        <p:spPr>
          <a:xfrm>
            <a:off x="4675378" y="4644749"/>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48" name="Rectángulo: esquinas redondeadas 47">
            <a:extLst>
              <a:ext uri="{FF2B5EF4-FFF2-40B4-BE49-F238E27FC236}">
                <a16:creationId xmlns:a16="http://schemas.microsoft.com/office/drawing/2014/main" xmlns="" id="{45E08FB9-8C1C-C87F-BA31-45750BC811D7}"/>
              </a:ext>
            </a:extLst>
          </p:cNvPr>
          <p:cNvSpPr/>
          <p:nvPr/>
        </p:nvSpPr>
        <p:spPr>
          <a:xfrm>
            <a:off x="8384472" y="2580316"/>
            <a:ext cx="3526617" cy="3326143"/>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Rectángulo 48">
            <a:extLst>
              <a:ext uri="{FF2B5EF4-FFF2-40B4-BE49-F238E27FC236}">
                <a16:creationId xmlns:a16="http://schemas.microsoft.com/office/drawing/2014/main" xmlns="" id="{36316CCB-101A-1B5A-78EB-3A9E707292B0}"/>
              </a:ext>
            </a:extLst>
          </p:cNvPr>
          <p:cNvSpPr/>
          <p:nvPr/>
        </p:nvSpPr>
        <p:spPr>
          <a:xfrm>
            <a:off x="8648036" y="4660140"/>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50" name="Rectángulo 49">
            <a:extLst>
              <a:ext uri="{FF2B5EF4-FFF2-40B4-BE49-F238E27FC236}">
                <a16:creationId xmlns:a16="http://schemas.microsoft.com/office/drawing/2014/main" xmlns="" id="{15CEDD29-8067-5AB6-736B-88559BA25748}"/>
              </a:ext>
            </a:extLst>
          </p:cNvPr>
          <p:cNvSpPr/>
          <p:nvPr/>
        </p:nvSpPr>
        <p:spPr>
          <a:xfrm>
            <a:off x="8461900" y="2593788"/>
            <a:ext cx="3392957" cy="1023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Servicio para realizar los análisis de agua cruda, agua potable y aguas residuales</a:t>
            </a:r>
            <a:endParaRPr lang="es-EC"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51" name="Rectángulo 50">
            <a:extLst>
              <a:ext uri="{FF2B5EF4-FFF2-40B4-BE49-F238E27FC236}">
                <a16:creationId xmlns:a16="http://schemas.microsoft.com/office/drawing/2014/main" xmlns="" id="{4A987A56-C997-32F5-3D7F-06EEDFC95D84}"/>
              </a:ext>
            </a:extLst>
          </p:cNvPr>
          <p:cNvSpPr/>
          <p:nvPr/>
        </p:nvSpPr>
        <p:spPr>
          <a:xfrm>
            <a:off x="8460234" y="5206937"/>
            <a:ext cx="336974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$ 8000,00</a:t>
            </a:r>
          </a:p>
        </p:txBody>
      </p:sp>
      <p:sp>
        <p:nvSpPr>
          <p:cNvPr id="52" name="Rectángulo 51">
            <a:extLst>
              <a:ext uri="{FF2B5EF4-FFF2-40B4-BE49-F238E27FC236}">
                <a16:creationId xmlns:a16="http://schemas.microsoft.com/office/drawing/2014/main" xmlns="" id="{DA507E17-BA09-D99C-BAEB-1350ABE906A0}"/>
              </a:ext>
            </a:extLst>
          </p:cNvPr>
          <p:cNvSpPr/>
          <p:nvPr/>
        </p:nvSpPr>
        <p:spPr>
          <a:xfrm>
            <a:off x="8559701" y="4894258"/>
            <a:ext cx="301008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internos</a:t>
            </a:r>
          </a:p>
        </p:txBody>
      </p:sp>
      <p:sp>
        <p:nvSpPr>
          <p:cNvPr id="53" name="Rectángulo 52">
            <a:extLst>
              <a:ext uri="{FF2B5EF4-FFF2-40B4-BE49-F238E27FC236}">
                <a16:creationId xmlns:a16="http://schemas.microsoft.com/office/drawing/2014/main" xmlns="" id="{A9D72FBD-3FAE-910A-CAAB-B94E47078E73}"/>
              </a:ext>
            </a:extLst>
          </p:cNvPr>
          <p:cNvSpPr/>
          <p:nvPr/>
        </p:nvSpPr>
        <p:spPr>
          <a:xfrm>
            <a:off x="8474519" y="4138621"/>
            <a:ext cx="248246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de gestión 2022:</a:t>
            </a:r>
          </a:p>
        </p:txBody>
      </p:sp>
      <p:sp>
        <p:nvSpPr>
          <p:cNvPr id="54" name="Rectángulo 53">
            <a:extLst>
              <a:ext uri="{FF2B5EF4-FFF2-40B4-BE49-F238E27FC236}">
                <a16:creationId xmlns:a16="http://schemas.microsoft.com/office/drawing/2014/main" xmlns="" id="{EE9F4EFA-D77D-D72B-8351-D609F40E4775}"/>
              </a:ext>
            </a:extLst>
          </p:cNvPr>
          <p:cNvSpPr/>
          <p:nvPr/>
        </p:nvSpPr>
        <p:spPr>
          <a:xfrm>
            <a:off x="8518150" y="3847095"/>
            <a:ext cx="3124826"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SIE-EMAPASR-EP-07-22</a:t>
            </a:r>
          </a:p>
        </p:txBody>
      </p:sp>
      <p:sp>
        <p:nvSpPr>
          <p:cNvPr id="55" name="Rectángulo 54">
            <a:extLst>
              <a:ext uri="{FF2B5EF4-FFF2-40B4-BE49-F238E27FC236}">
                <a16:creationId xmlns:a16="http://schemas.microsoft.com/office/drawing/2014/main" xmlns="" id="{F4B4D2D0-577D-7832-D745-B3A9D9B00E00}"/>
              </a:ext>
            </a:extLst>
          </p:cNvPr>
          <p:cNvSpPr/>
          <p:nvPr/>
        </p:nvSpPr>
        <p:spPr>
          <a:xfrm>
            <a:off x="8586357" y="3544151"/>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56" name="Rectángulo 55">
            <a:extLst>
              <a:ext uri="{FF2B5EF4-FFF2-40B4-BE49-F238E27FC236}">
                <a16:creationId xmlns:a16="http://schemas.microsoft.com/office/drawing/2014/main" xmlns="" id="{6C4BC6D0-261D-DC6B-DAEB-E13113A1FBAA}"/>
              </a:ext>
            </a:extLst>
          </p:cNvPr>
          <p:cNvSpPr/>
          <p:nvPr/>
        </p:nvSpPr>
        <p:spPr>
          <a:xfrm>
            <a:off x="8400287" y="4422691"/>
            <a:ext cx="1244854"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62,25 </a:t>
            </a: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a:t>
            </a:r>
          </a:p>
        </p:txBody>
      </p:sp>
      <p:sp>
        <p:nvSpPr>
          <p:cNvPr id="57" name="Rectángulo 56">
            <a:extLst>
              <a:ext uri="{FF2B5EF4-FFF2-40B4-BE49-F238E27FC236}">
                <a16:creationId xmlns:a16="http://schemas.microsoft.com/office/drawing/2014/main" xmlns="" id="{042C5B3D-9625-0BCF-5CF2-D91335844029}"/>
              </a:ext>
            </a:extLst>
          </p:cNvPr>
          <p:cNvSpPr/>
          <p:nvPr/>
        </p:nvSpPr>
        <p:spPr>
          <a:xfrm>
            <a:off x="9807200" y="4396981"/>
            <a:ext cx="163216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$ 4 980,00</a:t>
            </a:r>
          </a:p>
        </p:txBody>
      </p:sp>
      <p:sp>
        <p:nvSpPr>
          <p:cNvPr id="58" name="Flecha: a la derecha 57">
            <a:extLst>
              <a:ext uri="{FF2B5EF4-FFF2-40B4-BE49-F238E27FC236}">
                <a16:creationId xmlns:a16="http://schemas.microsoft.com/office/drawing/2014/main" xmlns="" id="{A8CD8C82-FAE8-EED2-D2BD-2E89D6E505B4}"/>
              </a:ext>
            </a:extLst>
          </p:cNvPr>
          <p:cNvSpPr/>
          <p:nvPr/>
        </p:nvSpPr>
        <p:spPr>
          <a:xfrm>
            <a:off x="9430950" y="4544869"/>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61" name="Imagen 60">
            <a:extLst>
              <a:ext uri="{FF2B5EF4-FFF2-40B4-BE49-F238E27FC236}">
                <a16:creationId xmlns:a16="http://schemas.microsoft.com/office/drawing/2014/main" xmlns="" id="{750F46CB-F7F2-7B9E-643C-4AB04BCF94A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3179"/>
          <a:stretch/>
        </p:blipFill>
        <p:spPr>
          <a:xfrm>
            <a:off x="5070804" y="630745"/>
            <a:ext cx="2328372" cy="2065993"/>
          </a:xfrm>
          <a:prstGeom prst="rect">
            <a:avLst/>
          </a:prstGeom>
          <a:ln>
            <a:noFill/>
          </a:ln>
          <a:effectLst>
            <a:softEdge rad="112500"/>
          </a:effectLst>
        </p:spPr>
      </p:pic>
      <p:pic>
        <p:nvPicPr>
          <p:cNvPr id="63" name="Imagen 62">
            <a:extLst>
              <a:ext uri="{FF2B5EF4-FFF2-40B4-BE49-F238E27FC236}">
                <a16:creationId xmlns:a16="http://schemas.microsoft.com/office/drawing/2014/main" xmlns="" id="{1F6FD5C2-3B91-37C5-15BE-ECB34760DA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709" y="685856"/>
            <a:ext cx="2638859" cy="1979144"/>
          </a:xfrm>
          <a:prstGeom prst="rect">
            <a:avLst/>
          </a:prstGeom>
          <a:ln>
            <a:noFill/>
          </a:ln>
          <a:effectLst>
            <a:softEdge rad="112500"/>
          </a:effectLst>
        </p:spPr>
      </p:pic>
      <p:pic>
        <p:nvPicPr>
          <p:cNvPr id="65" name="Imagen 64">
            <a:extLst>
              <a:ext uri="{FF2B5EF4-FFF2-40B4-BE49-F238E27FC236}">
                <a16:creationId xmlns:a16="http://schemas.microsoft.com/office/drawing/2014/main" xmlns="" id="{EE22002E-FDE8-8849-3DC8-050408AB4BE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71" r="6513"/>
          <a:stretch/>
        </p:blipFill>
        <p:spPr>
          <a:xfrm>
            <a:off x="8648036" y="936207"/>
            <a:ext cx="2994940" cy="1536743"/>
          </a:xfrm>
          <a:prstGeom prst="rect">
            <a:avLst/>
          </a:prstGeom>
          <a:ln>
            <a:noFill/>
          </a:ln>
          <a:effectLst>
            <a:softEdge rad="112500"/>
          </a:effectLst>
        </p:spPr>
      </p:pic>
    </p:spTree>
    <p:extLst>
      <p:ext uri="{BB962C8B-B14F-4D97-AF65-F5344CB8AC3E}">
        <p14:creationId xmlns:p14="http://schemas.microsoft.com/office/powerpoint/2010/main" val="37752627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049"/>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2" y="1301861"/>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sp>
        <p:nvSpPr>
          <p:cNvPr id="86" name="Rectángulo: esquinas redondeadas 85">
            <a:extLst>
              <a:ext uri="{FF2B5EF4-FFF2-40B4-BE49-F238E27FC236}">
                <a16:creationId xmlns:a16="http://schemas.microsoft.com/office/drawing/2014/main" xmlns="" id="{053D41E8-749A-474A-5F15-D0285927BF0E}"/>
              </a:ext>
            </a:extLst>
          </p:cNvPr>
          <p:cNvSpPr/>
          <p:nvPr/>
        </p:nvSpPr>
        <p:spPr>
          <a:xfrm>
            <a:off x="2132925" y="2488870"/>
            <a:ext cx="3768965" cy="3438630"/>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11" name="Rectángulo 10">
            <a:extLst>
              <a:ext uri="{FF2B5EF4-FFF2-40B4-BE49-F238E27FC236}">
                <a16:creationId xmlns:a16="http://schemas.microsoft.com/office/drawing/2014/main" xmlns="" id="{823EB758-A242-1446-BD94-8EF5FBE3E0C2}"/>
              </a:ext>
            </a:extLst>
          </p:cNvPr>
          <p:cNvSpPr/>
          <p:nvPr/>
        </p:nvSpPr>
        <p:spPr>
          <a:xfrm>
            <a:off x="1039755" y="65824"/>
            <a:ext cx="2755307"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600" b="1" dirty="0">
                <a:solidFill>
                  <a:schemeClr val="tx1">
                    <a:lumMod val="75000"/>
                    <a:lumOff val="25000"/>
                  </a:schemeClr>
                </a:solidFill>
                <a:latin typeface="Berlin Sans FB Demi" panose="020E0802020502020306" pitchFamily="34" charset="0"/>
              </a:rPr>
              <a:t>PROYECTOS</a:t>
            </a:r>
          </a:p>
        </p:txBody>
      </p:sp>
      <p:sp>
        <p:nvSpPr>
          <p:cNvPr id="60" name="Rectángulo 59">
            <a:extLst>
              <a:ext uri="{FF2B5EF4-FFF2-40B4-BE49-F238E27FC236}">
                <a16:creationId xmlns:a16="http://schemas.microsoft.com/office/drawing/2014/main" xmlns="" id="{89E3DB76-86AF-D562-2716-9471D1616577}"/>
              </a:ext>
            </a:extLst>
          </p:cNvPr>
          <p:cNvSpPr/>
          <p:nvPr/>
        </p:nvSpPr>
        <p:spPr>
          <a:xfrm>
            <a:off x="3784873" y="86771"/>
            <a:ext cx="4285040"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tx1">
                    <a:lumMod val="50000"/>
                    <a:lumOff val="50000"/>
                  </a:schemeClr>
                </a:solidFill>
                <a:effectLst/>
                <a:latin typeface="Arial" panose="020B0604020202020204" pitchFamily="34" charset="0"/>
                <a:cs typeface="Arial" panose="020B0604020202020204" pitchFamily="34" charset="0"/>
              </a:rPr>
              <a:t>RELEVANTES JEFATURA DE PLANTA DE AGUA</a:t>
            </a:r>
          </a:p>
        </p:txBody>
      </p:sp>
      <p:sp>
        <p:nvSpPr>
          <p:cNvPr id="90" name="Rectángulo 89">
            <a:extLst>
              <a:ext uri="{FF2B5EF4-FFF2-40B4-BE49-F238E27FC236}">
                <a16:creationId xmlns:a16="http://schemas.microsoft.com/office/drawing/2014/main" xmlns="" id="{788AA195-6F0F-A2E1-CBFA-E346CDCD2048}"/>
              </a:ext>
            </a:extLst>
          </p:cNvPr>
          <p:cNvSpPr/>
          <p:nvPr/>
        </p:nvSpPr>
        <p:spPr>
          <a:xfrm>
            <a:off x="2432671" y="4663370"/>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sp>
        <p:nvSpPr>
          <p:cNvPr id="87" name="Rectángulo 86">
            <a:extLst>
              <a:ext uri="{FF2B5EF4-FFF2-40B4-BE49-F238E27FC236}">
                <a16:creationId xmlns:a16="http://schemas.microsoft.com/office/drawing/2014/main" xmlns="" id="{DE247BE3-C98E-2902-36A2-1CBA9821F481}"/>
              </a:ext>
            </a:extLst>
          </p:cNvPr>
          <p:cNvSpPr/>
          <p:nvPr/>
        </p:nvSpPr>
        <p:spPr>
          <a:xfrm>
            <a:off x="2254859" y="2542976"/>
            <a:ext cx="3392957" cy="1023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Manejo de control de plagas para el año 2022 en la planta de tratamiento de agua potable.</a:t>
            </a:r>
            <a:endParaRPr lang="es-EC"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92" name="Rectángulo 91">
            <a:extLst>
              <a:ext uri="{FF2B5EF4-FFF2-40B4-BE49-F238E27FC236}">
                <a16:creationId xmlns:a16="http://schemas.microsoft.com/office/drawing/2014/main" xmlns="" id="{9F27BFD9-2EE8-9F47-5465-15BB0EE401BD}"/>
              </a:ext>
            </a:extLst>
          </p:cNvPr>
          <p:cNvSpPr/>
          <p:nvPr/>
        </p:nvSpPr>
        <p:spPr>
          <a:xfrm>
            <a:off x="2244869" y="5210167"/>
            <a:ext cx="3170509"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$ 3 432,00</a:t>
            </a:r>
          </a:p>
        </p:txBody>
      </p:sp>
      <p:sp>
        <p:nvSpPr>
          <p:cNvPr id="2" name="AutoShape 2">
            <a:extLst>
              <a:ext uri="{FF2B5EF4-FFF2-40B4-BE49-F238E27FC236}">
                <a16:creationId xmlns:a16="http://schemas.microsoft.com/office/drawing/2014/main" xmlns="" id="{9DB53F09-287D-1607-8023-08076CFF7B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6" name="Rectángulo 15">
            <a:extLst>
              <a:ext uri="{FF2B5EF4-FFF2-40B4-BE49-F238E27FC236}">
                <a16:creationId xmlns:a16="http://schemas.microsoft.com/office/drawing/2014/main" xmlns="" id="{95CD353E-193A-9BEF-9063-D2241B97B079}"/>
              </a:ext>
            </a:extLst>
          </p:cNvPr>
          <p:cNvSpPr/>
          <p:nvPr/>
        </p:nvSpPr>
        <p:spPr>
          <a:xfrm>
            <a:off x="2344335" y="4897488"/>
            <a:ext cx="3071043"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internos</a:t>
            </a:r>
          </a:p>
        </p:txBody>
      </p:sp>
      <p:sp>
        <p:nvSpPr>
          <p:cNvPr id="26" name="Rectángulo 25">
            <a:extLst>
              <a:ext uri="{FF2B5EF4-FFF2-40B4-BE49-F238E27FC236}">
                <a16:creationId xmlns:a16="http://schemas.microsoft.com/office/drawing/2014/main" xmlns="" id="{F7A64AAE-CF69-E74A-EAE6-2C5345B5D714}"/>
              </a:ext>
            </a:extLst>
          </p:cNvPr>
          <p:cNvSpPr/>
          <p:nvPr/>
        </p:nvSpPr>
        <p:spPr>
          <a:xfrm>
            <a:off x="2259154" y="4141851"/>
            <a:ext cx="248246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de gestión 2022:</a:t>
            </a:r>
          </a:p>
        </p:txBody>
      </p:sp>
      <p:sp>
        <p:nvSpPr>
          <p:cNvPr id="27" name="Rectángulo 26">
            <a:extLst>
              <a:ext uri="{FF2B5EF4-FFF2-40B4-BE49-F238E27FC236}">
                <a16:creationId xmlns:a16="http://schemas.microsoft.com/office/drawing/2014/main" xmlns="" id="{271443B9-F69E-6B05-A55F-27057C4375E4}"/>
              </a:ext>
            </a:extLst>
          </p:cNvPr>
          <p:cNvSpPr/>
          <p:nvPr/>
        </p:nvSpPr>
        <p:spPr>
          <a:xfrm>
            <a:off x="2264685" y="3850325"/>
            <a:ext cx="347800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NIC-0760043740001-2022-00019</a:t>
            </a:r>
          </a:p>
        </p:txBody>
      </p:sp>
      <p:sp>
        <p:nvSpPr>
          <p:cNvPr id="6" name="Rectángulo 5">
            <a:extLst>
              <a:ext uri="{FF2B5EF4-FFF2-40B4-BE49-F238E27FC236}">
                <a16:creationId xmlns:a16="http://schemas.microsoft.com/office/drawing/2014/main" xmlns="" id="{164004C2-1628-5373-1BAD-1D90861D11AA}"/>
              </a:ext>
            </a:extLst>
          </p:cNvPr>
          <p:cNvSpPr/>
          <p:nvPr/>
        </p:nvSpPr>
        <p:spPr>
          <a:xfrm>
            <a:off x="2370992" y="3547381"/>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8" name="Rectángulo 7">
            <a:extLst>
              <a:ext uri="{FF2B5EF4-FFF2-40B4-BE49-F238E27FC236}">
                <a16:creationId xmlns:a16="http://schemas.microsoft.com/office/drawing/2014/main" xmlns="" id="{A000A317-2BA2-C20F-9ADA-A03F1EF351A6}"/>
              </a:ext>
            </a:extLst>
          </p:cNvPr>
          <p:cNvSpPr/>
          <p:nvPr/>
        </p:nvSpPr>
        <p:spPr>
          <a:xfrm>
            <a:off x="2184922" y="4425921"/>
            <a:ext cx="1244854"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66</a:t>
            </a: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,67 %</a:t>
            </a:r>
          </a:p>
        </p:txBody>
      </p:sp>
      <p:sp>
        <p:nvSpPr>
          <p:cNvPr id="10" name="Rectángulo 9">
            <a:extLst>
              <a:ext uri="{FF2B5EF4-FFF2-40B4-BE49-F238E27FC236}">
                <a16:creationId xmlns:a16="http://schemas.microsoft.com/office/drawing/2014/main" xmlns="" id="{20D06428-955C-7692-5C03-04FC1BC7F46F}"/>
              </a:ext>
            </a:extLst>
          </p:cNvPr>
          <p:cNvSpPr/>
          <p:nvPr/>
        </p:nvSpPr>
        <p:spPr>
          <a:xfrm>
            <a:off x="3591835" y="4400211"/>
            <a:ext cx="163216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$ 2 288,00</a:t>
            </a:r>
          </a:p>
        </p:txBody>
      </p:sp>
      <p:sp>
        <p:nvSpPr>
          <p:cNvPr id="12" name="Flecha: a la derecha 11">
            <a:extLst>
              <a:ext uri="{FF2B5EF4-FFF2-40B4-BE49-F238E27FC236}">
                <a16:creationId xmlns:a16="http://schemas.microsoft.com/office/drawing/2014/main" xmlns="" id="{A3D922E1-7EC8-9F51-9178-04FBC1C6A5E0}"/>
              </a:ext>
            </a:extLst>
          </p:cNvPr>
          <p:cNvSpPr/>
          <p:nvPr/>
        </p:nvSpPr>
        <p:spPr>
          <a:xfrm>
            <a:off x="3380495" y="4553898"/>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Rectángulo: esquinas redondeadas 12">
            <a:extLst>
              <a:ext uri="{FF2B5EF4-FFF2-40B4-BE49-F238E27FC236}">
                <a16:creationId xmlns:a16="http://schemas.microsoft.com/office/drawing/2014/main" xmlns="" id="{BAC66577-E3A6-4746-BD84-2B876CC2BA9F}"/>
              </a:ext>
            </a:extLst>
          </p:cNvPr>
          <p:cNvSpPr/>
          <p:nvPr/>
        </p:nvSpPr>
        <p:spPr>
          <a:xfrm>
            <a:off x="6413243" y="2590743"/>
            <a:ext cx="3997930" cy="3280047"/>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a:extLst>
              <a:ext uri="{FF2B5EF4-FFF2-40B4-BE49-F238E27FC236}">
                <a16:creationId xmlns:a16="http://schemas.microsoft.com/office/drawing/2014/main" xmlns="" id="{51C06E05-3F16-03EE-7B55-2D402721E040}"/>
              </a:ext>
            </a:extLst>
          </p:cNvPr>
          <p:cNvSpPr/>
          <p:nvPr/>
        </p:nvSpPr>
        <p:spPr>
          <a:xfrm>
            <a:off x="6577681" y="2479886"/>
            <a:ext cx="3636827" cy="1222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4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a:p>
            <a:pPr algn="ctr"/>
            <a:r>
              <a:rPr lang="es-ES"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rPr>
              <a:t>Servicio de mantenimiento y calibración de equipos de laboratorio de control de calidad</a:t>
            </a:r>
            <a:endParaRPr lang="es-EC" sz="1600" b="1" dirty="0">
              <a:solidFill>
                <a:schemeClr val="tx1">
                  <a:lumMod val="50000"/>
                  <a:lumOff val="50000"/>
                </a:schemeClr>
              </a:solidFill>
              <a:latin typeface="Aharoni" panose="02010803020104030203" pitchFamily="2" charset="-79"/>
              <a:ea typeface="STHupo" panose="02010800040101010101" pitchFamily="2" charset="-122"/>
              <a:cs typeface="Aharoni" panose="02010803020104030203" pitchFamily="2" charset="-79"/>
            </a:endParaRPr>
          </a:p>
        </p:txBody>
      </p:sp>
      <p:sp>
        <p:nvSpPr>
          <p:cNvPr id="15" name="Rectángulo 14">
            <a:extLst>
              <a:ext uri="{FF2B5EF4-FFF2-40B4-BE49-F238E27FC236}">
                <a16:creationId xmlns:a16="http://schemas.microsoft.com/office/drawing/2014/main" xmlns="" id="{6BA6B20D-50EA-30ED-E8EA-66C5CCF2BCE4}"/>
              </a:ext>
            </a:extLst>
          </p:cNvPr>
          <p:cNvSpPr/>
          <p:nvPr/>
        </p:nvSpPr>
        <p:spPr>
          <a:xfrm>
            <a:off x="6518773" y="5175092"/>
            <a:ext cx="364725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$ 3089,00</a:t>
            </a:r>
          </a:p>
        </p:txBody>
      </p:sp>
      <p:sp>
        <p:nvSpPr>
          <p:cNvPr id="28" name="Rectángulo 27">
            <a:extLst>
              <a:ext uri="{FF2B5EF4-FFF2-40B4-BE49-F238E27FC236}">
                <a16:creationId xmlns:a16="http://schemas.microsoft.com/office/drawing/2014/main" xmlns="" id="{8F4DC674-015A-8271-58AF-903EC9111A5D}"/>
              </a:ext>
            </a:extLst>
          </p:cNvPr>
          <p:cNvSpPr/>
          <p:nvPr/>
        </p:nvSpPr>
        <p:spPr>
          <a:xfrm>
            <a:off x="6643639" y="4887813"/>
            <a:ext cx="320402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Recursos internos</a:t>
            </a:r>
          </a:p>
        </p:txBody>
      </p:sp>
      <p:sp>
        <p:nvSpPr>
          <p:cNvPr id="30" name="Rectángulo 29">
            <a:extLst>
              <a:ext uri="{FF2B5EF4-FFF2-40B4-BE49-F238E27FC236}">
                <a16:creationId xmlns:a16="http://schemas.microsoft.com/office/drawing/2014/main" xmlns="" id="{DB52DB1E-400B-F595-3B13-6BBD8E99530C}"/>
              </a:ext>
            </a:extLst>
          </p:cNvPr>
          <p:cNvSpPr/>
          <p:nvPr/>
        </p:nvSpPr>
        <p:spPr>
          <a:xfrm>
            <a:off x="6681740" y="3814960"/>
            <a:ext cx="3400067"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NIC-0760043740001-2022-00043</a:t>
            </a:r>
          </a:p>
        </p:txBody>
      </p:sp>
      <p:sp>
        <p:nvSpPr>
          <p:cNvPr id="31" name="Rectángulo 30">
            <a:extLst>
              <a:ext uri="{FF2B5EF4-FFF2-40B4-BE49-F238E27FC236}">
                <a16:creationId xmlns:a16="http://schemas.microsoft.com/office/drawing/2014/main" xmlns="" id="{B9C6873D-28A8-CEE8-E0F4-6BC3088B0720}"/>
              </a:ext>
            </a:extLst>
          </p:cNvPr>
          <p:cNvSpPr/>
          <p:nvPr/>
        </p:nvSpPr>
        <p:spPr>
          <a:xfrm>
            <a:off x="6733796" y="3537706"/>
            <a:ext cx="1632168"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Código Proceso:</a:t>
            </a:r>
          </a:p>
        </p:txBody>
      </p:sp>
      <p:sp>
        <p:nvSpPr>
          <p:cNvPr id="32" name="Rectángulo 31">
            <a:extLst>
              <a:ext uri="{FF2B5EF4-FFF2-40B4-BE49-F238E27FC236}">
                <a16:creationId xmlns:a16="http://schemas.microsoft.com/office/drawing/2014/main" xmlns="" id="{9D3AC9A1-65F9-E7DC-4A80-90FA15BCE021}"/>
              </a:ext>
            </a:extLst>
          </p:cNvPr>
          <p:cNvSpPr/>
          <p:nvPr/>
        </p:nvSpPr>
        <p:spPr>
          <a:xfrm>
            <a:off x="6458826" y="4390846"/>
            <a:ext cx="1244854"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100 </a:t>
            </a: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a:t>
            </a:r>
          </a:p>
        </p:txBody>
      </p:sp>
      <p:sp>
        <p:nvSpPr>
          <p:cNvPr id="35" name="Rectángulo 34">
            <a:extLst>
              <a:ext uri="{FF2B5EF4-FFF2-40B4-BE49-F238E27FC236}">
                <a16:creationId xmlns:a16="http://schemas.microsoft.com/office/drawing/2014/main" xmlns="" id="{04CD9D54-ED7D-2D91-0FDE-E925985CCB3F}"/>
              </a:ext>
            </a:extLst>
          </p:cNvPr>
          <p:cNvSpPr/>
          <p:nvPr/>
        </p:nvSpPr>
        <p:spPr>
          <a:xfrm>
            <a:off x="6590745" y="4094492"/>
            <a:ext cx="248246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Avance de gestión 2022:</a:t>
            </a:r>
          </a:p>
        </p:txBody>
      </p:sp>
      <p:sp>
        <p:nvSpPr>
          <p:cNvPr id="36" name="Rectángulo 35">
            <a:extLst>
              <a:ext uri="{FF2B5EF4-FFF2-40B4-BE49-F238E27FC236}">
                <a16:creationId xmlns:a16="http://schemas.microsoft.com/office/drawing/2014/main" xmlns="" id="{A5BE657F-5F72-51D0-086C-4171A1AF34C2}"/>
              </a:ext>
            </a:extLst>
          </p:cNvPr>
          <p:cNvSpPr/>
          <p:nvPr/>
        </p:nvSpPr>
        <p:spPr>
          <a:xfrm>
            <a:off x="6755351" y="4629831"/>
            <a:ext cx="963521"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Inversión:</a:t>
            </a:r>
          </a:p>
        </p:txBody>
      </p:sp>
      <p:pic>
        <p:nvPicPr>
          <p:cNvPr id="17" name="Imagen 16">
            <a:extLst>
              <a:ext uri="{FF2B5EF4-FFF2-40B4-BE49-F238E27FC236}">
                <a16:creationId xmlns:a16="http://schemas.microsoft.com/office/drawing/2014/main" xmlns="" id="{F796F873-8B4C-2BA3-3C71-0E3D45F6E4CB}"/>
              </a:ext>
            </a:extLst>
          </p:cNvPr>
          <p:cNvPicPr>
            <a:picLocks noChangeAspect="1"/>
          </p:cNvPicPr>
          <p:nvPr/>
        </p:nvPicPr>
        <p:blipFill>
          <a:blip r:embed="rId6"/>
          <a:stretch>
            <a:fillRect/>
          </a:stretch>
        </p:blipFill>
        <p:spPr>
          <a:xfrm>
            <a:off x="8350078" y="850161"/>
            <a:ext cx="1731729" cy="1999410"/>
          </a:xfrm>
          <a:prstGeom prst="rect">
            <a:avLst/>
          </a:prstGeom>
          <a:ln>
            <a:noFill/>
          </a:ln>
          <a:effectLst>
            <a:softEdge rad="112500"/>
          </a:effectLst>
        </p:spPr>
      </p:pic>
      <p:pic>
        <p:nvPicPr>
          <p:cNvPr id="19" name="Imagen 18">
            <a:extLst>
              <a:ext uri="{FF2B5EF4-FFF2-40B4-BE49-F238E27FC236}">
                <a16:creationId xmlns:a16="http://schemas.microsoft.com/office/drawing/2014/main" xmlns="" id="{7280AE18-4CCD-FD39-2D25-2074712512F9}"/>
              </a:ext>
            </a:extLst>
          </p:cNvPr>
          <p:cNvPicPr>
            <a:picLocks noChangeAspect="1"/>
          </p:cNvPicPr>
          <p:nvPr/>
        </p:nvPicPr>
        <p:blipFill>
          <a:blip r:embed="rId7"/>
          <a:stretch>
            <a:fillRect/>
          </a:stretch>
        </p:blipFill>
        <p:spPr>
          <a:xfrm>
            <a:off x="6591040" y="1076692"/>
            <a:ext cx="1824396" cy="1682235"/>
          </a:xfrm>
          <a:prstGeom prst="rect">
            <a:avLst/>
          </a:prstGeom>
          <a:ln>
            <a:noFill/>
          </a:ln>
          <a:effectLst>
            <a:softEdge rad="112500"/>
          </a:effectLst>
        </p:spPr>
      </p:pic>
      <p:pic>
        <p:nvPicPr>
          <p:cNvPr id="21" name="Imagen 20">
            <a:extLst>
              <a:ext uri="{FF2B5EF4-FFF2-40B4-BE49-F238E27FC236}">
                <a16:creationId xmlns:a16="http://schemas.microsoft.com/office/drawing/2014/main" xmlns="" id="{A35B29A0-9F10-2DEF-4CD2-79A6E24227AA}"/>
              </a:ext>
            </a:extLst>
          </p:cNvPr>
          <p:cNvPicPr>
            <a:picLocks noChangeAspect="1"/>
          </p:cNvPicPr>
          <p:nvPr/>
        </p:nvPicPr>
        <p:blipFill>
          <a:blip r:embed="rId8"/>
          <a:stretch>
            <a:fillRect/>
          </a:stretch>
        </p:blipFill>
        <p:spPr>
          <a:xfrm>
            <a:off x="2736349" y="1146356"/>
            <a:ext cx="2563439" cy="1340299"/>
          </a:xfrm>
          <a:prstGeom prst="rect">
            <a:avLst/>
          </a:prstGeom>
          <a:ln>
            <a:noFill/>
          </a:ln>
          <a:effectLst>
            <a:softEdge rad="112500"/>
          </a:effectLst>
        </p:spPr>
      </p:pic>
      <p:sp>
        <p:nvSpPr>
          <p:cNvPr id="33" name="Flecha: a la derecha 32">
            <a:extLst>
              <a:ext uri="{FF2B5EF4-FFF2-40B4-BE49-F238E27FC236}">
                <a16:creationId xmlns:a16="http://schemas.microsoft.com/office/drawing/2014/main" xmlns="" id="{16249F9F-79CB-492B-A3B5-ACFCD345B36E}"/>
              </a:ext>
            </a:extLst>
          </p:cNvPr>
          <p:cNvSpPr/>
          <p:nvPr/>
        </p:nvSpPr>
        <p:spPr>
          <a:xfrm>
            <a:off x="7566411" y="4521799"/>
            <a:ext cx="360905" cy="231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4" name="Rectángulo 33">
            <a:extLst>
              <a:ext uri="{FF2B5EF4-FFF2-40B4-BE49-F238E27FC236}">
                <a16:creationId xmlns:a16="http://schemas.microsoft.com/office/drawing/2014/main" xmlns="" id="{6F765AB4-F044-4277-935C-AF4AA332661F}"/>
              </a:ext>
            </a:extLst>
          </p:cNvPr>
          <p:cNvSpPr/>
          <p:nvPr/>
        </p:nvSpPr>
        <p:spPr>
          <a:xfrm>
            <a:off x="7971718" y="4412585"/>
            <a:ext cx="1278991"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$ 3089,00</a:t>
            </a:r>
          </a:p>
        </p:txBody>
      </p:sp>
    </p:spTree>
    <p:extLst>
      <p:ext uri="{BB962C8B-B14F-4D97-AF65-F5344CB8AC3E}">
        <p14:creationId xmlns:p14="http://schemas.microsoft.com/office/powerpoint/2010/main" val="37061564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604913" y="220554"/>
            <a:ext cx="1743735"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dirty="0">
                <a:solidFill>
                  <a:schemeClr val="tx1">
                    <a:lumMod val="75000"/>
                    <a:lumOff val="25000"/>
                  </a:schemeClr>
                </a:solidFill>
                <a:latin typeface="Berlin Sans FB Demi" panose="020E0802020502020306" pitchFamily="34" charset="0"/>
              </a:rPr>
              <a:t>GESTION</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1540219" y="275293"/>
            <a:ext cx="4338049"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JEFATURA DE PLANTA DE AGUA</a:t>
            </a:r>
          </a:p>
        </p:txBody>
      </p:sp>
      <p:sp>
        <p:nvSpPr>
          <p:cNvPr id="8" name="Rectángulo 7">
            <a:extLst>
              <a:ext uri="{FF2B5EF4-FFF2-40B4-BE49-F238E27FC236}">
                <a16:creationId xmlns:a16="http://schemas.microsoft.com/office/drawing/2014/main" xmlns="" id="{FF8F695B-454F-EE38-50AB-1935B9C16C50}"/>
              </a:ext>
            </a:extLst>
          </p:cNvPr>
          <p:cNvSpPr/>
          <p:nvPr/>
        </p:nvSpPr>
        <p:spPr>
          <a:xfrm>
            <a:off x="528382" y="892297"/>
            <a:ext cx="887557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spcAft>
                <a:spcPts val="750"/>
              </a:spcAft>
              <a:buFont typeface="Symbol" panose="05050102010706020507" pitchFamily="18" charset="2"/>
              <a:buChar char=""/>
            </a:pPr>
            <a:r>
              <a:rPr lang="es-MX" sz="1800" b="1"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TOMA DE MUESTRAS DE AGUA CRUDA Y TRATADA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xmlns="" id="{1FA60A73-5F23-1A42-BE1D-4124604C97DE}"/>
              </a:ext>
            </a:extLst>
          </p:cNvPr>
          <p:cNvSpPr/>
          <p:nvPr/>
        </p:nvSpPr>
        <p:spPr>
          <a:xfrm>
            <a:off x="954757" y="1692553"/>
            <a:ext cx="4167750" cy="1358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Toma de muestras de agua cruda a las quebradas aportantes al rio Santa Rosa de acuerdo a la norma TULSMA ecuador tabla 1 noviembre 2015.</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xmlns="" id="{ACDED9B3-13D8-F2E8-838E-DA82625FE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940"/>
          <a:stretch/>
        </p:blipFill>
        <p:spPr>
          <a:xfrm>
            <a:off x="8542475" y="1155121"/>
            <a:ext cx="2361376" cy="1861409"/>
          </a:xfrm>
          <a:prstGeom prst="rect">
            <a:avLst/>
          </a:prstGeom>
          <a:ln>
            <a:noFill/>
          </a:ln>
          <a:effectLst>
            <a:softEdge rad="112500"/>
          </a:effectLst>
        </p:spPr>
      </p:pic>
      <p:pic>
        <p:nvPicPr>
          <p:cNvPr id="20" name="Imagen 19">
            <a:extLst>
              <a:ext uri="{FF2B5EF4-FFF2-40B4-BE49-F238E27FC236}">
                <a16:creationId xmlns:a16="http://schemas.microsoft.com/office/drawing/2014/main" xmlns="" id="{DEE0E3E5-1061-E3AE-79AC-A1705038C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927" t="28338" r="10661"/>
          <a:stretch/>
        </p:blipFill>
        <p:spPr>
          <a:xfrm>
            <a:off x="8541831" y="2937320"/>
            <a:ext cx="2361376" cy="1269726"/>
          </a:xfrm>
          <a:prstGeom prst="rect">
            <a:avLst/>
          </a:prstGeom>
          <a:ln>
            <a:noFill/>
          </a:ln>
          <a:effectLst>
            <a:softEdge rad="112500"/>
          </a:effectLst>
        </p:spPr>
      </p:pic>
      <p:sp>
        <p:nvSpPr>
          <p:cNvPr id="21" name="Rectángulo 20">
            <a:extLst>
              <a:ext uri="{FF2B5EF4-FFF2-40B4-BE49-F238E27FC236}">
                <a16:creationId xmlns:a16="http://schemas.microsoft.com/office/drawing/2014/main" xmlns="" id="{F0B3D49A-F4E4-938F-F1B4-45797E786AD1}"/>
              </a:ext>
            </a:extLst>
          </p:cNvPr>
          <p:cNvSpPr/>
          <p:nvPr/>
        </p:nvSpPr>
        <p:spPr>
          <a:xfrm>
            <a:off x="5554056" y="4263558"/>
            <a:ext cx="6100776" cy="1358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719455" algn="just">
              <a:lnSpc>
                <a:spcPct val="107000"/>
              </a:lnSpc>
              <a:spcAft>
                <a:spcPts val="750"/>
              </a:spcAft>
            </a:pP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Toma de muestras de agua tratada de acuerdo a la norma INEN-1108, a través de laboratorios acreditados por la SAE.</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Imagen 23">
            <a:extLst>
              <a:ext uri="{FF2B5EF4-FFF2-40B4-BE49-F238E27FC236}">
                <a16:creationId xmlns:a16="http://schemas.microsoft.com/office/drawing/2014/main" xmlns="" id="{FC880196-A529-8128-E48A-B96086350219}"/>
              </a:ext>
            </a:extLst>
          </p:cNvPr>
          <p:cNvPicPr>
            <a:picLocks noChangeAspect="1"/>
          </p:cNvPicPr>
          <p:nvPr/>
        </p:nvPicPr>
        <p:blipFill rotWithShape="1">
          <a:blip r:embed="rId6">
            <a:extLst>
              <a:ext uri="{28A0092B-C50C-407E-A947-70E740481C1C}">
                <a14:useLocalDpi xmlns:a14="http://schemas.microsoft.com/office/drawing/2010/main" val="0"/>
              </a:ext>
            </a:extLst>
          </a:blip>
          <a:srcRect l="-383" r="383" b="12196"/>
          <a:stretch/>
        </p:blipFill>
        <p:spPr>
          <a:xfrm>
            <a:off x="5270353" y="1310277"/>
            <a:ext cx="3188927" cy="2800018"/>
          </a:xfrm>
          <a:prstGeom prst="rect">
            <a:avLst/>
          </a:prstGeom>
          <a:ln>
            <a:noFill/>
          </a:ln>
          <a:effectLst>
            <a:softEdge rad="112500"/>
          </a:effectLst>
        </p:spPr>
      </p:pic>
      <p:pic>
        <p:nvPicPr>
          <p:cNvPr id="26" name="Imagen 25">
            <a:extLst>
              <a:ext uri="{FF2B5EF4-FFF2-40B4-BE49-F238E27FC236}">
                <a16:creationId xmlns:a16="http://schemas.microsoft.com/office/drawing/2014/main" xmlns="" id="{DD12B73C-2E4B-0CBB-8F9C-891D87D1D2B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968" r="16463"/>
          <a:stretch/>
        </p:blipFill>
        <p:spPr>
          <a:xfrm>
            <a:off x="2954464" y="4254236"/>
            <a:ext cx="2395938" cy="1554097"/>
          </a:xfrm>
          <a:prstGeom prst="rect">
            <a:avLst/>
          </a:prstGeom>
          <a:ln>
            <a:noFill/>
          </a:ln>
          <a:effectLst>
            <a:softEdge rad="112500"/>
          </a:effectLst>
        </p:spPr>
      </p:pic>
      <p:pic>
        <p:nvPicPr>
          <p:cNvPr id="28" name="Imagen 27">
            <a:extLst>
              <a:ext uri="{FF2B5EF4-FFF2-40B4-BE49-F238E27FC236}">
                <a16:creationId xmlns:a16="http://schemas.microsoft.com/office/drawing/2014/main" xmlns="" id="{A366EFAE-98EC-9EC5-3598-E022B6F681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882" r="18124"/>
          <a:stretch/>
        </p:blipFill>
        <p:spPr>
          <a:xfrm>
            <a:off x="678534" y="3085502"/>
            <a:ext cx="2395939" cy="1500261"/>
          </a:xfrm>
          <a:prstGeom prst="rect">
            <a:avLst/>
          </a:prstGeom>
          <a:ln>
            <a:noFill/>
          </a:ln>
          <a:effectLst>
            <a:softEdge rad="112500"/>
          </a:effectLst>
        </p:spPr>
      </p:pic>
      <p:pic>
        <p:nvPicPr>
          <p:cNvPr id="29" name="Imagen 28">
            <a:extLst>
              <a:ext uri="{FF2B5EF4-FFF2-40B4-BE49-F238E27FC236}">
                <a16:creationId xmlns:a16="http://schemas.microsoft.com/office/drawing/2014/main" xmlns="" id="{6DE49AE5-8FBE-8D6C-59FF-6738D5A8F8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310277"/>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858469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57100" cy="6858000"/>
          </a:xfrm>
          <a:prstGeom prst="rect">
            <a:avLst/>
          </a:prstGeom>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668351" y="275293"/>
            <a:ext cx="1743735"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dirty="0">
                <a:solidFill>
                  <a:schemeClr val="tx1">
                    <a:lumMod val="75000"/>
                    <a:lumOff val="25000"/>
                  </a:schemeClr>
                </a:solidFill>
                <a:latin typeface="Berlin Sans FB Demi" panose="020E0802020502020306" pitchFamily="34" charset="0"/>
              </a:rPr>
              <a:t>GESTION</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1540218" y="293538"/>
            <a:ext cx="4338049"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JEFATURA DE PLANTA DE AGUA</a:t>
            </a:r>
          </a:p>
        </p:txBody>
      </p:sp>
      <p:sp>
        <p:nvSpPr>
          <p:cNvPr id="21" name="Rectángulo 20">
            <a:extLst>
              <a:ext uri="{FF2B5EF4-FFF2-40B4-BE49-F238E27FC236}">
                <a16:creationId xmlns:a16="http://schemas.microsoft.com/office/drawing/2014/main" xmlns="" id="{F0B3D49A-F4E4-938F-F1B4-45797E786AD1}"/>
              </a:ext>
            </a:extLst>
          </p:cNvPr>
          <p:cNvSpPr/>
          <p:nvPr/>
        </p:nvSpPr>
        <p:spPr>
          <a:xfrm>
            <a:off x="571803" y="1034696"/>
            <a:ext cx="4879601" cy="4427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Control de Caudal de Agua Cruda y Tratada.</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Control de Calidad de Agua Cruda, Sedimentada y Tratada.</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Control del Sistema de Dosificación de Cloro Gas.</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Control del Sistema de Dosificación de Sulfato de Aluminio.</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Lavado y Retro lavado de Filtros.</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Funcionamiento de los Filtros. </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Limpieza superficial de las Tazas filtrantes</a:t>
            </a:r>
            <a:r>
              <a:rPr lang="es-EC" sz="1600" dirty="0">
                <a:effectLst/>
                <a:latin typeface="Times New Roman" panose="02020603050405020304" pitchFamily="18" charset="0"/>
                <a:ea typeface="Times New Roman" panose="02020603050405020304" pitchFamily="18" charset="0"/>
              </a:rPr>
              <a:t>.</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Limpieza de Pantallas.</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Limpieza de Plataforma de las cámaras de contacto y camineras de los jardines.</a:t>
            </a:r>
          </a:p>
          <a:p>
            <a:pPr marL="342900" lvl="0" indent="-342900" algn="just">
              <a:buFont typeface="Symbol" panose="05050102010706020507" pitchFamily="18" charset="2"/>
              <a:buChar char=""/>
              <a:tabLst>
                <a:tab pos="499110" algn="l"/>
              </a:tabLst>
            </a:pPr>
            <a:r>
              <a:rPr lang="es-EC" sz="1600" dirty="0">
                <a:solidFill>
                  <a:srgbClr val="767171"/>
                </a:solidFill>
                <a:latin typeface="Roboto" panose="02000000000000000000" pitchFamily="2" charset="0"/>
                <a:cs typeface="Times New Roman" panose="02020603050405020304" pitchFamily="18" charset="0"/>
              </a:rPr>
              <a:t>Limpieza de los Andenes de los Filtros de la Planta # 1 y Planta # 2.</a:t>
            </a:r>
          </a:p>
        </p:txBody>
      </p:sp>
      <p:pic>
        <p:nvPicPr>
          <p:cNvPr id="7" name="Imagen 6">
            <a:extLst>
              <a:ext uri="{FF2B5EF4-FFF2-40B4-BE49-F238E27FC236}">
                <a16:creationId xmlns:a16="http://schemas.microsoft.com/office/drawing/2014/main" xmlns="" id="{0AA9D89C-9070-1B00-9B8B-D5C3C47C6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83428"/>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7686" y="5579304"/>
            <a:ext cx="7986335" cy="1278696"/>
          </a:xfrm>
          <a:prstGeom prst="rect">
            <a:avLst/>
          </a:prstGeom>
          <a:effectLst>
            <a:outerShdw blurRad="63500" sx="102000" sy="102000" algn="ctr" rotWithShape="0">
              <a:prstClr val="black">
                <a:alpha val="40000"/>
              </a:prstClr>
            </a:outerShdw>
          </a:effectLst>
        </p:spPr>
      </p:pic>
      <p:pic>
        <p:nvPicPr>
          <p:cNvPr id="12" name="Imagen 11">
            <a:extLst>
              <a:ext uri="{FF2B5EF4-FFF2-40B4-BE49-F238E27FC236}">
                <a16:creationId xmlns:a16="http://schemas.microsoft.com/office/drawing/2014/main" xmlns="" id="{ECD252C3-BB18-6389-3CDD-28D33C3C8A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8056"/>
          <a:stretch/>
        </p:blipFill>
        <p:spPr>
          <a:xfrm>
            <a:off x="5640820" y="1197218"/>
            <a:ext cx="2834331" cy="1741925"/>
          </a:xfrm>
          <a:prstGeom prst="rect">
            <a:avLst/>
          </a:prstGeom>
          <a:ln>
            <a:noFill/>
          </a:ln>
          <a:effectLst>
            <a:softEdge rad="112500"/>
          </a:effectLst>
        </p:spPr>
      </p:pic>
      <p:pic>
        <p:nvPicPr>
          <p:cNvPr id="15" name="Imagen 14">
            <a:extLst>
              <a:ext uri="{FF2B5EF4-FFF2-40B4-BE49-F238E27FC236}">
                <a16:creationId xmlns:a16="http://schemas.microsoft.com/office/drawing/2014/main" xmlns="" id="{4E2F98CA-22E8-8AB2-46A7-CA35A38723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3105" y="3089344"/>
            <a:ext cx="2792046" cy="2094034"/>
          </a:xfrm>
          <a:prstGeom prst="rect">
            <a:avLst/>
          </a:prstGeom>
          <a:ln>
            <a:noFill/>
          </a:ln>
          <a:effectLst>
            <a:softEdge rad="112500"/>
          </a:effectLst>
        </p:spPr>
      </p:pic>
      <p:pic>
        <p:nvPicPr>
          <p:cNvPr id="19" name="Imagen 18">
            <a:extLst>
              <a:ext uri="{FF2B5EF4-FFF2-40B4-BE49-F238E27FC236}">
                <a16:creationId xmlns:a16="http://schemas.microsoft.com/office/drawing/2014/main" xmlns="" id="{7D433F1D-07C0-564C-CF78-DB3E8C8952A7}"/>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t="4771"/>
          <a:stretch/>
        </p:blipFill>
        <p:spPr>
          <a:xfrm>
            <a:off x="8475151" y="2068011"/>
            <a:ext cx="3201745" cy="1928655"/>
          </a:xfrm>
          <a:prstGeom prst="rect">
            <a:avLst/>
          </a:prstGeom>
          <a:ln>
            <a:noFill/>
          </a:ln>
          <a:effectLst>
            <a:softEdge rad="112500"/>
          </a:effectLst>
        </p:spPr>
      </p:pic>
    </p:spTree>
    <p:extLst>
      <p:ext uri="{BB962C8B-B14F-4D97-AF65-F5344CB8AC3E}">
        <p14:creationId xmlns:p14="http://schemas.microsoft.com/office/powerpoint/2010/main" val="219517555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5" y="1315881"/>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904043" y="273329"/>
            <a:ext cx="4030538"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lumMod val="75000"/>
                    <a:lumOff val="25000"/>
                  </a:schemeClr>
                </a:solidFill>
                <a:latin typeface="Berlin Sans FB Demi" panose="020E0802020502020306" pitchFamily="34" charset="0"/>
              </a:rPr>
              <a:t>EJECUCI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POR ADMINITRACI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DIRECTA</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3714812" y="209722"/>
            <a:ext cx="4806887"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RELEVANTES DE ALCANTARILLADO</a:t>
            </a:r>
          </a:p>
        </p:txBody>
      </p:sp>
      <p:sp>
        <p:nvSpPr>
          <p:cNvPr id="8" name="Rectángulo 7">
            <a:extLst>
              <a:ext uri="{FF2B5EF4-FFF2-40B4-BE49-F238E27FC236}">
                <a16:creationId xmlns:a16="http://schemas.microsoft.com/office/drawing/2014/main" xmlns="" id="{1378A93C-7D3C-4AB4-3626-DF1F66332463}"/>
              </a:ext>
            </a:extLst>
          </p:cNvPr>
          <p:cNvSpPr/>
          <p:nvPr/>
        </p:nvSpPr>
        <p:spPr>
          <a:xfrm>
            <a:off x="998375" y="1057157"/>
            <a:ext cx="10373920"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MX"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S</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 han invertido un total $75,680.00, en la instalación de 1.1740 ml de tubería beneficiando a </a:t>
            </a:r>
            <a:r>
              <a:rPr lang="es-MX" sz="1800" dirty="0" smtClean="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437 </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familias.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xmlns="" id="{BD0EFBBF-4716-E33B-7AAF-44E51A9960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280342" y="2617730"/>
            <a:ext cx="2585400" cy="1939231"/>
          </a:xfrm>
          <a:prstGeom prst="rect">
            <a:avLst/>
          </a:prstGeom>
          <a:ln>
            <a:noFill/>
          </a:ln>
          <a:effectLst>
            <a:softEdge rad="112500"/>
          </a:effectLst>
        </p:spPr>
      </p:pic>
      <p:sp>
        <p:nvSpPr>
          <p:cNvPr id="11" name="Rectángulo redondeado 31">
            <a:extLst>
              <a:ext uri="{FF2B5EF4-FFF2-40B4-BE49-F238E27FC236}">
                <a16:creationId xmlns:a16="http://schemas.microsoft.com/office/drawing/2014/main" xmlns="" id="{D1EB1B06-1D32-24DC-FB95-9CDB6A29760B}"/>
              </a:ext>
            </a:extLst>
          </p:cNvPr>
          <p:cNvSpPr/>
          <p:nvPr/>
        </p:nvSpPr>
        <p:spPr>
          <a:xfrm>
            <a:off x="4423676" y="4875532"/>
            <a:ext cx="4131458" cy="575931"/>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Roboto" panose="02000000000000000000" pitchFamily="2" charset="0"/>
                <a:ea typeface="Calibri" panose="020F0502020204030204" pitchFamily="34" charset="0"/>
                <a:cs typeface="Arial" panose="020B0604020202020204" pitchFamily="34" charset="0"/>
              </a:rPr>
              <a:t>CONSTRUCCIÓN DE RED PRINCIPAL CRISTO DEL CONSUELO</a:t>
            </a:r>
            <a:endParaRPr lang="es-EC" sz="1400" dirty="0">
              <a:effectLst/>
              <a:ea typeface="Calibri" panose="020F0502020204030204" pitchFamily="34" charset="0"/>
              <a:cs typeface="Times New Roman" panose="02020603050405020304" pitchFamily="18" charset="0"/>
            </a:endParaRPr>
          </a:p>
        </p:txBody>
      </p:sp>
      <p:pic>
        <p:nvPicPr>
          <p:cNvPr id="12" name="Imagen 11">
            <a:extLst>
              <a:ext uri="{FF2B5EF4-FFF2-40B4-BE49-F238E27FC236}">
                <a16:creationId xmlns:a16="http://schemas.microsoft.com/office/drawing/2014/main" xmlns="" id="{06C591EA-7817-2908-3342-84EF6A4E102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903412" y="2550631"/>
            <a:ext cx="2674510" cy="2006606"/>
          </a:xfrm>
          <a:prstGeom prst="rect">
            <a:avLst/>
          </a:prstGeom>
          <a:ln>
            <a:noFill/>
          </a:ln>
          <a:effectLst>
            <a:softEdge rad="112500"/>
          </a:effectLst>
        </p:spPr>
      </p:pic>
      <p:pic>
        <p:nvPicPr>
          <p:cNvPr id="13" name="Imagen 12">
            <a:extLst>
              <a:ext uri="{FF2B5EF4-FFF2-40B4-BE49-F238E27FC236}">
                <a16:creationId xmlns:a16="http://schemas.microsoft.com/office/drawing/2014/main" xmlns="" id="{E54C7932-52AA-270F-8FC8-B4E3A30B524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5946129" y="2525946"/>
            <a:ext cx="2675936" cy="2006606"/>
          </a:xfrm>
          <a:prstGeom prst="rect">
            <a:avLst/>
          </a:prstGeom>
          <a:ln>
            <a:noFill/>
          </a:ln>
          <a:effectLst>
            <a:softEdge rad="112500"/>
          </a:effectLst>
        </p:spPr>
      </p:pic>
      <p:sp>
        <p:nvSpPr>
          <p:cNvPr id="14" name="Rectángulo redondeado 20">
            <a:extLst>
              <a:ext uri="{FF2B5EF4-FFF2-40B4-BE49-F238E27FC236}">
                <a16:creationId xmlns:a16="http://schemas.microsoft.com/office/drawing/2014/main" xmlns="" id="{E7D67185-4E07-CC3E-6A98-00A99F904759}"/>
              </a:ext>
            </a:extLst>
          </p:cNvPr>
          <p:cNvSpPr/>
          <p:nvPr/>
        </p:nvSpPr>
        <p:spPr>
          <a:xfrm>
            <a:off x="1288671" y="1878536"/>
            <a:ext cx="2556210" cy="614726"/>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200" b="1" dirty="0">
                <a:solidFill>
                  <a:srgbClr val="767171"/>
                </a:solidFill>
                <a:effectLst/>
                <a:latin typeface="Roboto" panose="02000000000000000000" pitchFamily="2" charset="0"/>
                <a:ea typeface="Calibri" panose="020F0502020204030204" pitchFamily="34" charset="0"/>
                <a:cs typeface="Arial" panose="020B0604020202020204" pitchFamily="34" charset="0"/>
              </a:rPr>
              <a:t>CONST. RED TERCIARIA BARRIO CRISTO DEL CONSUELO</a:t>
            </a:r>
            <a:endParaRPr lang="es-EC" sz="12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C" sz="1100" dirty="0">
                <a:effectLst/>
                <a:ea typeface="Calibri" panose="020F0502020204030204" pitchFamily="34" charset="0"/>
                <a:cs typeface="Times New Roman" panose="02020603050405020304" pitchFamily="18" charset="0"/>
              </a:rPr>
              <a:t> </a:t>
            </a:r>
          </a:p>
        </p:txBody>
      </p:sp>
      <p:pic>
        <p:nvPicPr>
          <p:cNvPr id="15" name="Imagen 14">
            <a:extLst>
              <a:ext uri="{FF2B5EF4-FFF2-40B4-BE49-F238E27FC236}">
                <a16:creationId xmlns:a16="http://schemas.microsoft.com/office/drawing/2014/main" xmlns="" id="{7E7C3A01-695C-8B4C-BBD2-95FDE63A7B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8821515" y="2611886"/>
            <a:ext cx="2537269" cy="1902788"/>
          </a:xfrm>
          <a:prstGeom prst="rect">
            <a:avLst/>
          </a:prstGeom>
          <a:ln>
            <a:noFill/>
          </a:ln>
          <a:effectLst>
            <a:softEdge rad="112500"/>
          </a:effectLst>
        </p:spPr>
      </p:pic>
      <p:sp>
        <p:nvSpPr>
          <p:cNvPr id="17" name="Rectángulo redondeado 53">
            <a:extLst>
              <a:ext uri="{FF2B5EF4-FFF2-40B4-BE49-F238E27FC236}">
                <a16:creationId xmlns:a16="http://schemas.microsoft.com/office/drawing/2014/main" xmlns="" id="{BFEF2BF1-28D4-AA3E-C22A-FA0E7B661536}"/>
              </a:ext>
            </a:extLst>
          </p:cNvPr>
          <p:cNvSpPr/>
          <p:nvPr/>
        </p:nvSpPr>
        <p:spPr>
          <a:xfrm>
            <a:off x="8455808" y="1853899"/>
            <a:ext cx="3268684" cy="618205"/>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200" b="1" dirty="0">
                <a:solidFill>
                  <a:srgbClr val="767171"/>
                </a:solidFill>
                <a:effectLst/>
                <a:latin typeface="Roboto" panose="02000000000000000000" pitchFamily="2" charset="0"/>
                <a:ea typeface="Calibri" panose="020F0502020204030204" pitchFamily="34" charset="0"/>
                <a:cs typeface="Arial" panose="020B0604020202020204" pitchFamily="34" charset="0"/>
              </a:rPr>
              <a:t>CAMBIO DE TIRANTE DE AGUAS SERVIDAS FILOMENO PESANTEZ Y CUENCA</a:t>
            </a:r>
            <a:endParaRPr lang="es-EC" sz="12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C" sz="120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94391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3252"/>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401503" y="278376"/>
            <a:ext cx="4030538"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lumMod val="75000"/>
                    <a:lumOff val="25000"/>
                  </a:schemeClr>
                </a:solidFill>
                <a:latin typeface="Berlin Sans FB Demi" panose="020E0802020502020306" pitchFamily="34" charset="0"/>
              </a:rPr>
              <a:t>EJECUCI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POR ADMINITRACI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DIRECTA</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3714812" y="209722"/>
            <a:ext cx="4806887"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RELEVANTES DE ALCANTARILLADO</a:t>
            </a:r>
          </a:p>
        </p:txBody>
      </p:sp>
      <p:sp>
        <p:nvSpPr>
          <p:cNvPr id="2" name="Rectángulo redondeado 56">
            <a:extLst>
              <a:ext uri="{FF2B5EF4-FFF2-40B4-BE49-F238E27FC236}">
                <a16:creationId xmlns:a16="http://schemas.microsoft.com/office/drawing/2014/main" xmlns="" id="{84EAB8D5-0902-02B7-A010-1091EE6B412C}"/>
              </a:ext>
            </a:extLst>
          </p:cNvPr>
          <p:cNvSpPr/>
          <p:nvPr/>
        </p:nvSpPr>
        <p:spPr>
          <a:xfrm>
            <a:off x="1043473" y="3809988"/>
            <a:ext cx="2762250" cy="49530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Roboto" panose="02000000000000000000" pitchFamily="2" charset="0"/>
                <a:ea typeface="Calibri" panose="020F0502020204030204" pitchFamily="34" charset="0"/>
                <a:cs typeface="Arial" panose="020B0604020202020204" pitchFamily="34" charset="0"/>
              </a:rPr>
              <a:t>CONSTRUCCIÓN RED TERCIARIA SAN ANTONIO</a:t>
            </a:r>
            <a:endParaRPr lang="es-EC" sz="1400" dirty="0">
              <a:effectLst/>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xmlns="" id="{1C5A4AD6-0324-7A31-61AE-B604B236B9B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9184" y="2012857"/>
            <a:ext cx="3169285" cy="1784985"/>
          </a:xfrm>
          <a:prstGeom prst="rect">
            <a:avLst/>
          </a:prstGeom>
          <a:ln>
            <a:noFill/>
          </a:ln>
          <a:effectLst>
            <a:softEdge rad="112500"/>
          </a:effectLst>
        </p:spPr>
      </p:pic>
      <p:pic>
        <p:nvPicPr>
          <p:cNvPr id="18" name="Imagen 17">
            <a:extLst>
              <a:ext uri="{FF2B5EF4-FFF2-40B4-BE49-F238E27FC236}">
                <a16:creationId xmlns:a16="http://schemas.microsoft.com/office/drawing/2014/main" xmlns="" id="{DC4F3E10-F75D-4FE5-0E80-7F2D76F2135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6942" y="3457904"/>
            <a:ext cx="2894965" cy="1630680"/>
          </a:xfrm>
          <a:prstGeom prst="rect">
            <a:avLst/>
          </a:prstGeom>
          <a:ln>
            <a:noFill/>
          </a:ln>
          <a:effectLst>
            <a:softEdge rad="112500"/>
          </a:effectLst>
        </p:spPr>
      </p:pic>
      <p:pic>
        <p:nvPicPr>
          <p:cNvPr id="19" name="Imagen 18">
            <a:extLst>
              <a:ext uri="{FF2B5EF4-FFF2-40B4-BE49-F238E27FC236}">
                <a16:creationId xmlns:a16="http://schemas.microsoft.com/office/drawing/2014/main" xmlns="" id="{6E241A4F-1772-4598-988C-948169D6B89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1090" y="1698881"/>
            <a:ext cx="2894330" cy="1630680"/>
          </a:xfrm>
          <a:prstGeom prst="rect">
            <a:avLst/>
          </a:prstGeom>
          <a:ln>
            <a:noFill/>
          </a:ln>
          <a:effectLst>
            <a:softEdge rad="112500"/>
          </a:effectLst>
        </p:spPr>
      </p:pic>
      <p:sp>
        <p:nvSpPr>
          <p:cNvPr id="20" name="Rectángulo redondeado 60">
            <a:extLst>
              <a:ext uri="{FF2B5EF4-FFF2-40B4-BE49-F238E27FC236}">
                <a16:creationId xmlns:a16="http://schemas.microsoft.com/office/drawing/2014/main" xmlns="" id="{2CA4DE7B-08B1-B258-809D-C636403B9107}"/>
              </a:ext>
            </a:extLst>
          </p:cNvPr>
          <p:cNvSpPr/>
          <p:nvPr/>
        </p:nvSpPr>
        <p:spPr>
          <a:xfrm>
            <a:off x="4737130" y="1182069"/>
            <a:ext cx="2762250" cy="485775"/>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Calibri" panose="020F0502020204030204" pitchFamily="34" charset="0"/>
                <a:cs typeface="Times New Roman" panose="02020603050405020304" pitchFamily="18" charset="0"/>
              </a:rPr>
              <a:t>RED</a:t>
            </a:r>
            <a:r>
              <a:rPr lang="es-EC" sz="1400" b="1" dirty="0">
                <a:effectLst/>
                <a:latin typeface="Arial" panose="020B0604020202020204" pitchFamily="34" charset="0"/>
                <a:ea typeface="Calibri" panose="020F0502020204030204" pitchFamily="34" charset="0"/>
                <a:cs typeface="Times New Roman" panose="02020603050405020304" pitchFamily="18" charset="0"/>
              </a:rPr>
              <a:t> </a:t>
            </a:r>
            <a:r>
              <a:rPr lang="es-EC" sz="1400" b="1" dirty="0">
                <a:solidFill>
                  <a:srgbClr val="767171"/>
                </a:solidFill>
                <a:effectLst/>
                <a:latin typeface="Arial" panose="020B0604020202020204" pitchFamily="34" charset="0"/>
                <a:ea typeface="Calibri" panose="020F0502020204030204" pitchFamily="34" charset="0"/>
                <a:cs typeface="Times New Roman" panose="02020603050405020304" pitchFamily="18" charset="0"/>
              </a:rPr>
              <a:t>TERCIARIA PICHINCHA Y OCTAVIO OCHOA</a:t>
            </a:r>
            <a:endParaRPr lang="es-EC" sz="1400" dirty="0">
              <a:effectLst/>
              <a:ea typeface="Calibri" panose="020F0502020204030204" pitchFamily="34" charset="0"/>
              <a:cs typeface="Times New Roman" panose="02020603050405020304" pitchFamily="18" charset="0"/>
            </a:endParaRPr>
          </a:p>
        </p:txBody>
      </p:sp>
      <p:sp>
        <p:nvSpPr>
          <p:cNvPr id="21" name="Rectángulo redondeado 51">
            <a:extLst>
              <a:ext uri="{FF2B5EF4-FFF2-40B4-BE49-F238E27FC236}">
                <a16:creationId xmlns:a16="http://schemas.microsoft.com/office/drawing/2014/main" xmlns="" id="{F2FE168C-F935-27B3-50D8-2222EDDEB844}"/>
              </a:ext>
            </a:extLst>
          </p:cNvPr>
          <p:cNvSpPr/>
          <p:nvPr/>
        </p:nvSpPr>
        <p:spPr>
          <a:xfrm>
            <a:off x="7905106" y="4924623"/>
            <a:ext cx="3467697" cy="51943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Calibri" panose="020F0502020204030204" pitchFamily="34" charset="0"/>
                <a:cs typeface="Times New Roman" panose="02020603050405020304" pitchFamily="18" charset="0"/>
              </a:rPr>
              <a:t>CONSTRUCCIÓN CAJAS RED TERCIARIA COLON Y 30 DE AGOSTO</a:t>
            </a:r>
            <a:endParaRPr lang="es-EC" sz="1400" dirty="0">
              <a:effectLst/>
              <a:ea typeface="Calibri" panose="020F0502020204030204" pitchFamily="34" charset="0"/>
              <a:cs typeface="Times New Roman" panose="02020603050405020304" pitchFamily="18" charset="0"/>
            </a:endParaRPr>
          </a:p>
        </p:txBody>
      </p:sp>
      <p:pic>
        <p:nvPicPr>
          <p:cNvPr id="22" name="Imagen 21">
            <a:extLst>
              <a:ext uri="{FF2B5EF4-FFF2-40B4-BE49-F238E27FC236}">
                <a16:creationId xmlns:a16="http://schemas.microsoft.com/office/drawing/2014/main" xmlns="" id="{ED148BC6-3758-AC07-F8CF-FBE0CC61EBDA}"/>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54396" y="1655564"/>
            <a:ext cx="2907030" cy="1638300"/>
          </a:xfrm>
          <a:prstGeom prst="rect">
            <a:avLst/>
          </a:prstGeom>
          <a:ln>
            <a:noFill/>
          </a:ln>
          <a:effectLst>
            <a:softEdge rad="112500"/>
          </a:effectLst>
        </p:spPr>
      </p:pic>
      <p:pic>
        <p:nvPicPr>
          <p:cNvPr id="23" name="Imagen 22">
            <a:extLst>
              <a:ext uri="{FF2B5EF4-FFF2-40B4-BE49-F238E27FC236}">
                <a16:creationId xmlns:a16="http://schemas.microsoft.com/office/drawing/2014/main" xmlns="" id="{7BFA6532-5967-3DFE-919D-15DBDC99062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88368" y="3329561"/>
            <a:ext cx="2839085" cy="1600200"/>
          </a:xfrm>
          <a:prstGeom prst="rect">
            <a:avLst/>
          </a:prstGeom>
          <a:ln>
            <a:noFill/>
          </a:ln>
          <a:effectLst>
            <a:softEdge rad="112500"/>
          </a:effectLst>
        </p:spPr>
      </p:pic>
    </p:spTree>
    <p:extLst>
      <p:ext uri="{BB962C8B-B14F-4D97-AF65-F5344CB8AC3E}">
        <p14:creationId xmlns:p14="http://schemas.microsoft.com/office/powerpoint/2010/main" val="16441416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089"/>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622911" y="330616"/>
            <a:ext cx="4030538"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lumMod val="75000"/>
                    <a:lumOff val="25000"/>
                  </a:schemeClr>
                </a:solidFill>
                <a:latin typeface="Berlin Sans FB Demi" panose="020E0802020502020306" pitchFamily="34" charset="0"/>
              </a:rPr>
              <a:t>EJECUCI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POR ADMINITRACI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DIRECTA</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3920086" y="181565"/>
            <a:ext cx="3531572"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RELEVANTES DE AGUA POTABLE</a:t>
            </a:r>
          </a:p>
        </p:txBody>
      </p:sp>
      <p:sp>
        <p:nvSpPr>
          <p:cNvPr id="8" name="Rectángulo 7">
            <a:extLst>
              <a:ext uri="{FF2B5EF4-FFF2-40B4-BE49-F238E27FC236}">
                <a16:creationId xmlns:a16="http://schemas.microsoft.com/office/drawing/2014/main" xmlns="" id="{2F3F3F7A-880C-2151-1036-11D5F6BF9EE0}"/>
              </a:ext>
            </a:extLst>
          </p:cNvPr>
          <p:cNvSpPr/>
          <p:nvPr/>
        </p:nvSpPr>
        <p:spPr>
          <a:xfrm>
            <a:off x="727788" y="1096675"/>
            <a:ext cx="11079513"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MX"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S</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 han invertido un total $2,511.60, en la instalación de 1.140 ml de tubería beneficiando a 400 familias.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redondeado 11">
            <a:extLst>
              <a:ext uri="{FF2B5EF4-FFF2-40B4-BE49-F238E27FC236}">
                <a16:creationId xmlns:a16="http://schemas.microsoft.com/office/drawing/2014/main" xmlns="" id="{B0FD70E4-72FC-57D7-90B1-CF76D5E01305}"/>
              </a:ext>
            </a:extLst>
          </p:cNvPr>
          <p:cNvSpPr/>
          <p:nvPr/>
        </p:nvSpPr>
        <p:spPr>
          <a:xfrm>
            <a:off x="1779423" y="1727793"/>
            <a:ext cx="2578329" cy="356466"/>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SECTOR MIRAFLORES</a:t>
            </a:r>
            <a:endParaRPr lang="es-EC" sz="1400" dirty="0">
              <a:effectLst/>
              <a:ea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xmlns="" id="{1EE1C204-953B-F97E-49B7-2A7A97C2249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5432" y="2046173"/>
            <a:ext cx="2431415" cy="1823085"/>
          </a:xfrm>
          <a:prstGeom prst="rect">
            <a:avLst/>
          </a:prstGeom>
          <a:ln>
            <a:noFill/>
          </a:ln>
          <a:effectLst>
            <a:softEdge rad="112500"/>
          </a:effectLst>
        </p:spPr>
      </p:pic>
      <p:pic>
        <p:nvPicPr>
          <p:cNvPr id="12" name="Imagen 11">
            <a:extLst>
              <a:ext uri="{FF2B5EF4-FFF2-40B4-BE49-F238E27FC236}">
                <a16:creationId xmlns:a16="http://schemas.microsoft.com/office/drawing/2014/main" xmlns="" id="{BFD4D09C-F8FD-430E-7928-0C4DA229F32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62089" y="2028392"/>
            <a:ext cx="2479675" cy="1858645"/>
          </a:xfrm>
          <a:prstGeom prst="rect">
            <a:avLst/>
          </a:prstGeom>
          <a:ln>
            <a:noFill/>
          </a:ln>
          <a:effectLst>
            <a:softEdge rad="112500"/>
          </a:effectLst>
        </p:spPr>
      </p:pic>
      <p:pic>
        <p:nvPicPr>
          <p:cNvPr id="13" name="Imagen 12">
            <a:extLst>
              <a:ext uri="{FF2B5EF4-FFF2-40B4-BE49-F238E27FC236}">
                <a16:creationId xmlns:a16="http://schemas.microsoft.com/office/drawing/2014/main" xmlns="" id="{13D3134F-F5C8-047E-8A62-579ED41F0DC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1265" y="3867636"/>
            <a:ext cx="2400300" cy="1798955"/>
          </a:xfrm>
          <a:prstGeom prst="rect">
            <a:avLst/>
          </a:prstGeom>
          <a:ln>
            <a:noFill/>
          </a:ln>
          <a:effectLst>
            <a:softEdge rad="112500"/>
          </a:effectLst>
        </p:spPr>
      </p:pic>
      <p:pic>
        <p:nvPicPr>
          <p:cNvPr id="14" name="Imagen 13">
            <a:extLst>
              <a:ext uri="{FF2B5EF4-FFF2-40B4-BE49-F238E27FC236}">
                <a16:creationId xmlns:a16="http://schemas.microsoft.com/office/drawing/2014/main" xmlns="" id="{37E6D469-3A17-1D2F-1F85-28788D7B70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2089" y="3965413"/>
            <a:ext cx="2409190" cy="1807210"/>
          </a:xfrm>
          <a:prstGeom prst="rect">
            <a:avLst/>
          </a:prstGeom>
          <a:ln>
            <a:noFill/>
          </a:ln>
          <a:effectLst>
            <a:softEdge rad="112500"/>
          </a:effectLst>
        </p:spPr>
      </p:pic>
      <p:sp>
        <p:nvSpPr>
          <p:cNvPr id="15" name="Rectángulo redondeado 16">
            <a:extLst>
              <a:ext uri="{FF2B5EF4-FFF2-40B4-BE49-F238E27FC236}">
                <a16:creationId xmlns:a16="http://schemas.microsoft.com/office/drawing/2014/main" xmlns="" id="{0DF20150-D4DA-34CE-0798-B21B67500DF5}"/>
              </a:ext>
            </a:extLst>
          </p:cNvPr>
          <p:cNvSpPr/>
          <p:nvPr/>
        </p:nvSpPr>
        <p:spPr>
          <a:xfrm>
            <a:off x="7246385" y="1725143"/>
            <a:ext cx="3231506" cy="31501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BARRIO CRISTO DEL CONSUELO</a:t>
            </a:r>
            <a:endParaRPr lang="es-EC" sz="1400" dirty="0">
              <a:effectLst/>
              <a:ea typeface="Calibri" panose="020F0502020204030204" pitchFamily="34" charset="0"/>
              <a:cs typeface="Times New Roman" panose="02020603050405020304" pitchFamily="18" charset="0"/>
            </a:endParaRPr>
          </a:p>
        </p:txBody>
      </p:sp>
      <p:pic>
        <p:nvPicPr>
          <p:cNvPr id="17" name="Imagen 16">
            <a:extLst>
              <a:ext uri="{FF2B5EF4-FFF2-40B4-BE49-F238E27FC236}">
                <a16:creationId xmlns:a16="http://schemas.microsoft.com/office/drawing/2014/main" xmlns="" id="{8B567D28-1BCD-FB73-E620-1D70108D5823}"/>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50238" y="2050535"/>
            <a:ext cx="2519045" cy="1889125"/>
          </a:xfrm>
          <a:prstGeom prst="rect">
            <a:avLst/>
          </a:prstGeom>
          <a:ln>
            <a:noFill/>
          </a:ln>
          <a:effectLst>
            <a:softEdge rad="112500"/>
          </a:effectLst>
        </p:spPr>
      </p:pic>
      <p:pic>
        <p:nvPicPr>
          <p:cNvPr id="18" name="Imagen 17">
            <a:extLst>
              <a:ext uri="{FF2B5EF4-FFF2-40B4-BE49-F238E27FC236}">
                <a16:creationId xmlns:a16="http://schemas.microsoft.com/office/drawing/2014/main" xmlns="" id="{636442A5-E124-22FE-577B-6F2F076FFCA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56083" y="2132602"/>
            <a:ext cx="2449830" cy="1837690"/>
          </a:xfrm>
          <a:prstGeom prst="rect">
            <a:avLst/>
          </a:prstGeom>
          <a:ln>
            <a:noFill/>
          </a:ln>
          <a:effectLst>
            <a:softEdge rad="112500"/>
          </a:effectLst>
        </p:spPr>
      </p:pic>
      <p:pic>
        <p:nvPicPr>
          <p:cNvPr id="19" name="Imagen 18">
            <a:extLst>
              <a:ext uri="{FF2B5EF4-FFF2-40B4-BE49-F238E27FC236}">
                <a16:creationId xmlns:a16="http://schemas.microsoft.com/office/drawing/2014/main" xmlns="" id="{A6781CD1-B4C0-2849-58FE-1ACDDC2F4F5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19453" y="3965413"/>
            <a:ext cx="2449830" cy="1837977"/>
          </a:xfrm>
          <a:prstGeom prst="rect">
            <a:avLst/>
          </a:prstGeom>
          <a:ln>
            <a:noFill/>
          </a:ln>
          <a:effectLst>
            <a:softEdge rad="112500"/>
          </a:effectLst>
        </p:spPr>
      </p:pic>
      <p:pic>
        <p:nvPicPr>
          <p:cNvPr id="20" name="Imagen 19">
            <a:extLst>
              <a:ext uri="{FF2B5EF4-FFF2-40B4-BE49-F238E27FC236}">
                <a16:creationId xmlns:a16="http://schemas.microsoft.com/office/drawing/2014/main" xmlns="" id="{AEA1CB36-1985-304B-1739-A3CB1090632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74343" y="3965413"/>
            <a:ext cx="2450232" cy="1837978"/>
          </a:xfrm>
          <a:prstGeom prst="rect">
            <a:avLst/>
          </a:prstGeom>
          <a:ln>
            <a:noFill/>
          </a:ln>
          <a:effectLst>
            <a:softEdge rad="112500"/>
          </a:effectLst>
        </p:spPr>
      </p:pic>
    </p:spTree>
    <p:extLst>
      <p:ext uri="{BB962C8B-B14F-4D97-AF65-F5344CB8AC3E}">
        <p14:creationId xmlns:p14="http://schemas.microsoft.com/office/powerpoint/2010/main" val="2120395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089"/>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401503" y="278376"/>
            <a:ext cx="4030538"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lumMod val="75000"/>
                    <a:lumOff val="25000"/>
                  </a:schemeClr>
                </a:solidFill>
                <a:latin typeface="Berlin Sans FB Demi" panose="020E0802020502020306" pitchFamily="34" charset="0"/>
              </a:rPr>
              <a:t>EJECUCI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POR ADMINITRACI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DIRECTA</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3714813" y="209722"/>
            <a:ext cx="3531572"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RELEVANTES DE AGUA POTABLE</a:t>
            </a:r>
          </a:p>
        </p:txBody>
      </p:sp>
      <p:sp>
        <p:nvSpPr>
          <p:cNvPr id="2" name="Rectángulo redondeado 22">
            <a:extLst>
              <a:ext uri="{FF2B5EF4-FFF2-40B4-BE49-F238E27FC236}">
                <a16:creationId xmlns:a16="http://schemas.microsoft.com/office/drawing/2014/main" xmlns="" id="{27E79381-1F54-FBB4-4929-581069CFF2F4}"/>
              </a:ext>
            </a:extLst>
          </p:cNvPr>
          <p:cNvSpPr/>
          <p:nvPr/>
        </p:nvSpPr>
        <p:spPr>
          <a:xfrm>
            <a:off x="2166858" y="1067525"/>
            <a:ext cx="2482342" cy="275767"/>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BARRIO SIMON BOLIVAR</a:t>
            </a:r>
            <a:endParaRPr lang="es-EC" sz="1400" dirty="0">
              <a:effectLst/>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xmlns="" id="{2ED33D14-74FC-E8DA-D5A8-33DB974C2DE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794" y="1578609"/>
            <a:ext cx="2621235" cy="1966095"/>
          </a:xfrm>
          <a:prstGeom prst="rect">
            <a:avLst/>
          </a:prstGeom>
          <a:ln>
            <a:noFill/>
          </a:ln>
          <a:effectLst>
            <a:softEdge rad="112500"/>
          </a:effectLst>
        </p:spPr>
      </p:pic>
      <p:pic>
        <p:nvPicPr>
          <p:cNvPr id="21" name="Imagen 20">
            <a:extLst>
              <a:ext uri="{FF2B5EF4-FFF2-40B4-BE49-F238E27FC236}">
                <a16:creationId xmlns:a16="http://schemas.microsoft.com/office/drawing/2014/main" xmlns="" id="{BBD61D73-D64F-5398-6D0C-5A5A7586D81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13658" y="1585856"/>
            <a:ext cx="2482342" cy="1861916"/>
          </a:xfrm>
          <a:prstGeom prst="rect">
            <a:avLst/>
          </a:prstGeom>
          <a:ln>
            <a:noFill/>
          </a:ln>
          <a:effectLst>
            <a:softEdge rad="112500"/>
          </a:effectLst>
        </p:spPr>
      </p:pic>
      <p:pic>
        <p:nvPicPr>
          <p:cNvPr id="22" name="Imagen 21">
            <a:extLst>
              <a:ext uri="{FF2B5EF4-FFF2-40B4-BE49-F238E27FC236}">
                <a16:creationId xmlns:a16="http://schemas.microsoft.com/office/drawing/2014/main" xmlns="" id="{F67765C0-6495-90F1-8BAA-78F5BC1E682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9974" y="3614197"/>
            <a:ext cx="2578055" cy="1933713"/>
          </a:xfrm>
          <a:prstGeom prst="rect">
            <a:avLst/>
          </a:prstGeom>
          <a:ln>
            <a:noFill/>
          </a:ln>
          <a:effectLst>
            <a:softEdge rad="112500"/>
          </a:effectLst>
        </p:spPr>
      </p:pic>
      <p:pic>
        <p:nvPicPr>
          <p:cNvPr id="23" name="Imagen 22">
            <a:extLst>
              <a:ext uri="{FF2B5EF4-FFF2-40B4-BE49-F238E27FC236}">
                <a16:creationId xmlns:a16="http://schemas.microsoft.com/office/drawing/2014/main" xmlns="" id="{53E9E875-EDF7-365B-9B86-1C4EF025801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6224" y="3655176"/>
            <a:ext cx="3084872" cy="1734787"/>
          </a:xfrm>
          <a:prstGeom prst="rect">
            <a:avLst/>
          </a:prstGeom>
          <a:ln>
            <a:noFill/>
          </a:ln>
          <a:effectLst>
            <a:softEdge rad="112500"/>
          </a:effectLst>
        </p:spPr>
      </p:pic>
      <p:sp>
        <p:nvSpPr>
          <p:cNvPr id="24" name="Rectángulo redondeado 27">
            <a:extLst>
              <a:ext uri="{FF2B5EF4-FFF2-40B4-BE49-F238E27FC236}">
                <a16:creationId xmlns:a16="http://schemas.microsoft.com/office/drawing/2014/main" xmlns="" id="{90E12135-B38D-98C6-232D-73D24AFAE48D}"/>
              </a:ext>
            </a:extLst>
          </p:cNvPr>
          <p:cNvSpPr/>
          <p:nvPr/>
        </p:nvSpPr>
        <p:spPr>
          <a:xfrm>
            <a:off x="6419047" y="1005320"/>
            <a:ext cx="5430832" cy="1059694"/>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CALLE. 2da LONGITUDINAL / 4ta TRANSVERSAL Y LOS CEDROS, CALLE. 2da PEATONAL / 3ra TRANSVERSAL Y LOS CEDROS</a:t>
            </a:r>
            <a:endParaRPr lang="es-EC" sz="1400" b="1"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ea typeface="Calibri" panose="020F0502020204030204" pitchFamily="34" charset="0"/>
              <a:cs typeface="Times New Roman" panose="02020603050405020304" pitchFamily="18" charset="0"/>
            </a:endParaRPr>
          </a:p>
        </p:txBody>
      </p:sp>
      <p:pic>
        <p:nvPicPr>
          <p:cNvPr id="25" name="Imagen 24">
            <a:extLst>
              <a:ext uri="{FF2B5EF4-FFF2-40B4-BE49-F238E27FC236}">
                <a16:creationId xmlns:a16="http://schemas.microsoft.com/office/drawing/2014/main" xmlns="" id="{07CB7505-E66E-86A0-EE36-444C7222D8E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800563" y="1672300"/>
            <a:ext cx="2397125" cy="1797685"/>
          </a:xfrm>
          <a:prstGeom prst="rect">
            <a:avLst/>
          </a:prstGeom>
          <a:ln>
            <a:noFill/>
          </a:ln>
          <a:effectLst>
            <a:softEdge rad="112500"/>
          </a:effectLst>
        </p:spPr>
      </p:pic>
      <p:pic>
        <p:nvPicPr>
          <p:cNvPr id="26" name="Imagen 25">
            <a:extLst>
              <a:ext uri="{FF2B5EF4-FFF2-40B4-BE49-F238E27FC236}">
                <a16:creationId xmlns:a16="http://schemas.microsoft.com/office/drawing/2014/main" xmlns="" id="{6912782C-429E-6627-F329-B47EB3246BB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302462" y="1693535"/>
            <a:ext cx="2397125" cy="1798320"/>
          </a:xfrm>
          <a:prstGeom prst="rect">
            <a:avLst/>
          </a:prstGeom>
          <a:ln>
            <a:noFill/>
          </a:ln>
          <a:effectLst>
            <a:softEdge rad="112500"/>
          </a:effectLst>
        </p:spPr>
      </p:pic>
      <p:pic>
        <p:nvPicPr>
          <p:cNvPr id="27" name="Imagen 26">
            <a:extLst>
              <a:ext uri="{FF2B5EF4-FFF2-40B4-BE49-F238E27FC236}">
                <a16:creationId xmlns:a16="http://schemas.microsoft.com/office/drawing/2014/main" xmlns="" id="{452E9DBD-1EC5-9E01-70FF-475942CAB855}"/>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00563" y="3592278"/>
            <a:ext cx="2397125" cy="1798166"/>
          </a:xfrm>
          <a:prstGeom prst="rect">
            <a:avLst/>
          </a:prstGeom>
          <a:ln>
            <a:noFill/>
          </a:ln>
          <a:effectLst>
            <a:softEdge rad="112500"/>
          </a:effectLst>
        </p:spPr>
      </p:pic>
      <p:pic>
        <p:nvPicPr>
          <p:cNvPr id="28" name="Imagen 27">
            <a:extLst>
              <a:ext uri="{FF2B5EF4-FFF2-40B4-BE49-F238E27FC236}">
                <a16:creationId xmlns:a16="http://schemas.microsoft.com/office/drawing/2014/main" xmlns="" id="{7314781B-D789-21C8-FE9C-4C87CE29651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341198" y="3605575"/>
            <a:ext cx="2358389" cy="1769115"/>
          </a:xfrm>
          <a:prstGeom prst="rect">
            <a:avLst/>
          </a:prstGeom>
          <a:ln>
            <a:noFill/>
          </a:ln>
          <a:effectLst>
            <a:softEdge rad="112500"/>
          </a:effectLst>
        </p:spPr>
      </p:pic>
    </p:spTree>
    <p:extLst>
      <p:ext uri="{BB962C8B-B14F-4D97-AF65-F5344CB8AC3E}">
        <p14:creationId xmlns:p14="http://schemas.microsoft.com/office/powerpoint/2010/main" val="3833107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089"/>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401503" y="278376"/>
            <a:ext cx="4030538"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lumMod val="75000"/>
                    <a:lumOff val="25000"/>
                  </a:schemeClr>
                </a:solidFill>
                <a:latin typeface="Berlin Sans FB Demi" panose="020E0802020502020306" pitchFamily="34" charset="0"/>
              </a:rPr>
              <a:t>EJECUCI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POR ADMINITRACI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DIRECTA</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3714813" y="209722"/>
            <a:ext cx="3531572"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RELEVANTES DE AGUA POTABLE</a:t>
            </a:r>
          </a:p>
        </p:txBody>
      </p:sp>
      <p:pic>
        <p:nvPicPr>
          <p:cNvPr id="8" name="Imagen 7">
            <a:extLst>
              <a:ext uri="{FF2B5EF4-FFF2-40B4-BE49-F238E27FC236}">
                <a16:creationId xmlns:a16="http://schemas.microsoft.com/office/drawing/2014/main" xmlns="" id="{B4D08817-7B0B-43FA-749D-3756CCD32BB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279" y="1589234"/>
            <a:ext cx="2326005" cy="1743710"/>
          </a:xfrm>
          <a:prstGeom prst="rect">
            <a:avLst/>
          </a:prstGeom>
          <a:ln>
            <a:noFill/>
          </a:ln>
          <a:effectLst>
            <a:softEdge rad="112500"/>
          </a:effectLst>
        </p:spPr>
      </p:pic>
      <p:pic>
        <p:nvPicPr>
          <p:cNvPr id="10" name="Imagen 9">
            <a:extLst>
              <a:ext uri="{FF2B5EF4-FFF2-40B4-BE49-F238E27FC236}">
                <a16:creationId xmlns:a16="http://schemas.microsoft.com/office/drawing/2014/main" xmlns="" id="{027CB3F0-43B9-E3A3-2697-E44F5D5567D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6623" y="1636834"/>
            <a:ext cx="2792096" cy="1571588"/>
          </a:xfrm>
          <a:prstGeom prst="rect">
            <a:avLst/>
          </a:prstGeom>
          <a:ln>
            <a:noFill/>
          </a:ln>
          <a:effectLst>
            <a:softEdge rad="112500"/>
          </a:effectLst>
        </p:spPr>
      </p:pic>
      <p:pic>
        <p:nvPicPr>
          <p:cNvPr id="11" name="Imagen 10">
            <a:extLst>
              <a:ext uri="{FF2B5EF4-FFF2-40B4-BE49-F238E27FC236}">
                <a16:creationId xmlns:a16="http://schemas.microsoft.com/office/drawing/2014/main" xmlns="" id="{4C1ADFF3-AD32-85BD-348C-0010A0079EC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3341" y="3503561"/>
            <a:ext cx="2386748" cy="1342905"/>
          </a:xfrm>
          <a:prstGeom prst="rect">
            <a:avLst/>
          </a:prstGeom>
          <a:ln>
            <a:noFill/>
          </a:ln>
          <a:effectLst>
            <a:softEdge rad="112500"/>
          </a:effectLst>
        </p:spPr>
      </p:pic>
      <p:pic>
        <p:nvPicPr>
          <p:cNvPr id="12" name="Imagen 11">
            <a:extLst>
              <a:ext uri="{FF2B5EF4-FFF2-40B4-BE49-F238E27FC236}">
                <a16:creationId xmlns:a16="http://schemas.microsoft.com/office/drawing/2014/main" xmlns="" id="{EADD2056-EC09-A6B0-B927-6AE26AAC6DB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0089" y="3429000"/>
            <a:ext cx="2792095" cy="1570355"/>
          </a:xfrm>
          <a:prstGeom prst="rect">
            <a:avLst/>
          </a:prstGeom>
          <a:ln>
            <a:noFill/>
          </a:ln>
          <a:effectLst>
            <a:softEdge rad="112500"/>
          </a:effectLst>
        </p:spPr>
      </p:pic>
      <p:sp>
        <p:nvSpPr>
          <p:cNvPr id="13" name="Rectángulo redondeado 34">
            <a:extLst>
              <a:ext uri="{FF2B5EF4-FFF2-40B4-BE49-F238E27FC236}">
                <a16:creationId xmlns:a16="http://schemas.microsoft.com/office/drawing/2014/main" xmlns="" id="{2F364631-D8BC-9A2B-4A73-6BDFDBE027BB}"/>
              </a:ext>
            </a:extLst>
          </p:cNvPr>
          <p:cNvSpPr/>
          <p:nvPr/>
        </p:nvSpPr>
        <p:spPr>
          <a:xfrm>
            <a:off x="2197634" y="1141226"/>
            <a:ext cx="2516823" cy="369263"/>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SECTOR LIMON PLAYA</a:t>
            </a:r>
            <a:endParaRPr lang="es-EC" sz="1400" dirty="0">
              <a:effectLst/>
              <a:ea typeface="Calibri" panose="020F0502020204030204" pitchFamily="34" charset="0"/>
              <a:cs typeface="Times New Roman" panose="02020603050405020304" pitchFamily="18" charset="0"/>
            </a:endParaRPr>
          </a:p>
        </p:txBody>
      </p:sp>
      <p:sp>
        <p:nvSpPr>
          <p:cNvPr id="14" name="Rectángulo redondeado 39">
            <a:extLst>
              <a:ext uri="{FF2B5EF4-FFF2-40B4-BE49-F238E27FC236}">
                <a16:creationId xmlns:a16="http://schemas.microsoft.com/office/drawing/2014/main" xmlns="" id="{A2366251-874F-21F0-CC21-11BF8FF0CC1B}"/>
              </a:ext>
            </a:extLst>
          </p:cNvPr>
          <p:cNvSpPr/>
          <p:nvPr/>
        </p:nvSpPr>
        <p:spPr>
          <a:xfrm>
            <a:off x="7743906" y="1135666"/>
            <a:ext cx="2618105" cy="369263"/>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PARROQUIA SAN ANTONIO</a:t>
            </a:r>
            <a:endParaRPr lang="es-EC" sz="1400" dirty="0">
              <a:effectLst/>
              <a:ea typeface="Calibri" panose="020F0502020204030204" pitchFamily="34" charset="0"/>
              <a:cs typeface="Times New Roman" panose="02020603050405020304" pitchFamily="18" charset="0"/>
            </a:endParaRPr>
          </a:p>
        </p:txBody>
      </p:sp>
      <p:pic>
        <p:nvPicPr>
          <p:cNvPr id="15" name="Imagen 14">
            <a:extLst>
              <a:ext uri="{FF2B5EF4-FFF2-40B4-BE49-F238E27FC236}">
                <a16:creationId xmlns:a16="http://schemas.microsoft.com/office/drawing/2014/main" xmlns="" id="{52622DFA-3649-1391-8319-E5F3D3710CB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1366" y="1636834"/>
            <a:ext cx="2618105" cy="1473200"/>
          </a:xfrm>
          <a:prstGeom prst="rect">
            <a:avLst/>
          </a:prstGeom>
          <a:ln>
            <a:noFill/>
          </a:ln>
          <a:effectLst>
            <a:softEdge rad="112500"/>
          </a:effectLst>
        </p:spPr>
      </p:pic>
      <p:pic>
        <p:nvPicPr>
          <p:cNvPr id="17" name="Imagen 16">
            <a:extLst>
              <a:ext uri="{FF2B5EF4-FFF2-40B4-BE49-F238E27FC236}">
                <a16:creationId xmlns:a16="http://schemas.microsoft.com/office/drawing/2014/main" xmlns="" id="{195515F9-57D4-BF8C-BAD1-4E338BB028A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39636" y="1626075"/>
            <a:ext cx="2573020" cy="1447800"/>
          </a:xfrm>
          <a:prstGeom prst="rect">
            <a:avLst/>
          </a:prstGeom>
          <a:ln>
            <a:noFill/>
          </a:ln>
          <a:effectLst>
            <a:softEdge rad="112500"/>
          </a:effectLst>
        </p:spPr>
      </p:pic>
      <p:pic>
        <p:nvPicPr>
          <p:cNvPr id="18" name="Imagen 17">
            <a:extLst>
              <a:ext uri="{FF2B5EF4-FFF2-40B4-BE49-F238E27FC236}">
                <a16:creationId xmlns:a16="http://schemas.microsoft.com/office/drawing/2014/main" xmlns="" id="{1531A7EC-3BBF-DB44-51CA-0FBB76B2672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32326" y="3407556"/>
            <a:ext cx="2557145" cy="1438910"/>
          </a:xfrm>
          <a:prstGeom prst="rect">
            <a:avLst/>
          </a:prstGeom>
          <a:ln>
            <a:noFill/>
          </a:ln>
          <a:effectLst>
            <a:softEdge rad="112500"/>
          </a:effectLst>
        </p:spPr>
      </p:pic>
      <p:pic>
        <p:nvPicPr>
          <p:cNvPr id="19" name="Imagen 18">
            <a:extLst>
              <a:ext uri="{FF2B5EF4-FFF2-40B4-BE49-F238E27FC236}">
                <a16:creationId xmlns:a16="http://schemas.microsoft.com/office/drawing/2014/main" xmlns="" id="{4186B597-8B82-3631-D2DB-CC2DF2E67E12}"/>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89801" y="3396567"/>
            <a:ext cx="2522855" cy="1419860"/>
          </a:xfrm>
          <a:prstGeom prst="rect">
            <a:avLst/>
          </a:prstGeom>
          <a:ln>
            <a:noFill/>
          </a:ln>
          <a:effectLst>
            <a:softEdge rad="112500"/>
          </a:effectLst>
        </p:spPr>
      </p:pic>
    </p:spTree>
    <p:extLst>
      <p:ext uri="{BB962C8B-B14F-4D97-AF65-F5344CB8AC3E}">
        <p14:creationId xmlns:p14="http://schemas.microsoft.com/office/powerpoint/2010/main" val="18963506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ABAEF2B7-1240-7E98-EBB8-5F5B01760CCA}"/>
              </a:ext>
            </a:extLst>
          </p:cNvPr>
          <p:cNvSpPr/>
          <p:nvPr/>
        </p:nvSpPr>
        <p:spPr>
          <a:xfrm>
            <a:off x="-93306" y="89839"/>
            <a:ext cx="488361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EMAPASR-EP EN CIFRAS</a:t>
            </a:r>
          </a:p>
        </p:txBody>
      </p:sp>
      <p:sp>
        <p:nvSpPr>
          <p:cNvPr id="3" name="Rectángulo 2">
            <a:extLst>
              <a:ext uri="{FF2B5EF4-FFF2-40B4-BE49-F238E27FC236}">
                <a16:creationId xmlns:a16="http://schemas.microsoft.com/office/drawing/2014/main" xmlns="" id="{9CAFCAD5-BB46-9595-34DF-7E1DDD6DD300}"/>
              </a:ext>
            </a:extLst>
          </p:cNvPr>
          <p:cNvSpPr/>
          <p:nvPr/>
        </p:nvSpPr>
        <p:spPr>
          <a:xfrm>
            <a:off x="1021080" y="613613"/>
            <a:ext cx="5074920"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spcAft>
                <a:spcPts val="750"/>
              </a:spcAft>
              <a:buFont typeface="Symbol" panose="05050102010706020507" pitchFamily="18" charset="2"/>
              <a:buChar char=""/>
            </a:pPr>
            <a:r>
              <a:rPr lang="es-MX"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RESUMEN DE INGRESOS DEL AÑO 2022.</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endPar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endParaRPr>
          </a:p>
        </p:txBody>
      </p:sp>
      <p:graphicFrame>
        <p:nvGraphicFramePr>
          <p:cNvPr id="8" name="Tabla 7">
            <a:extLst>
              <a:ext uri="{FF2B5EF4-FFF2-40B4-BE49-F238E27FC236}">
                <a16:creationId xmlns:a16="http://schemas.microsoft.com/office/drawing/2014/main" xmlns="" id="{3606FE53-2106-4B61-5AC9-17DDD13B6111}"/>
              </a:ext>
            </a:extLst>
          </p:cNvPr>
          <p:cNvGraphicFramePr>
            <a:graphicFrameLocks noGrp="1"/>
          </p:cNvGraphicFramePr>
          <p:nvPr>
            <p:extLst/>
          </p:nvPr>
        </p:nvGraphicFramePr>
        <p:xfrm>
          <a:off x="2617238" y="4201023"/>
          <a:ext cx="6957523" cy="1241224"/>
        </p:xfrm>
        <a:graphic>
          <a:graphicData uri="http://schemas.openxmlformats.org/drawingml/2006/table">
            <a:tbl>
              <a:tblPr firstRow="1" firstCol="1" bandRow="1">
                <a:tableStyleId>{9D7B26C5-4107-4FEC-AEDC-1716B250A1EF}</a:tableStyleId>
              </a:tblPr>
              <a:tblGrid>
                <a:gridCol w="2030812">
                  <a:extLst>
                    <a:ext uri="{9D8B030D-6E8A-4147-A177-3AD203B41FA5}">
                      <a16:colId xmlns:a16="http://schemas.microsoft.com/office/drawing/2014/main" xmlns="" val="2935159048"/>
                    </a:ext>
                  </a:extLst>
                </a:gridCol>
                <a:gridCol w="1283062">
                  <a:extLst>
                    <a:ext uri="{9D8B030D-6E8A-4147-A177-3AD203B41FA5}">
                      <a16:colId xmlns:a16="http://schemas.microsoft.com/office/drawing/2014/main" xmlns="" val="600755264"/>
                    </a:ext>
                  </a:extLst>
                </a:gridCol>
                <a:gridCol w="1252385">
                  <a:extLst>
                    <a:ext uri="{9D8B030D-6E8A-4147-A177-3AD203B41FA5}">
                      <a16:colId xmlns:a16="http://schemas.microsoft.com/office/drawing/2014/main" xmlns="" val="1297223476"/>
                    </a:ext>
                  </a:extLst>
                </a:gridCol>
                <a:gridCol w="1195632">
                  <a:extLst>
                    <a:ext uri="{9D8B030D-6E8A-4147-A177-3AD203B41FA5}">
                      <a16:colId xmlns:a16="http://schemas.microsoft.com/office/drawing/2014/main" xmlns="" val="1908455357"/>
                    </a:ext>
                  </a:extLst>
                </a:gridCol>
                <a:gridCol w="1195632">
                  <a:extLst>
                    <a:ext uri="{9D8B030D-6E8A-4147-A177-3AD203B41FA5}">
                      <a16:colId xmlns:a16="http://schemas.microsoft.com/office/drawing/2014/main" xmlns="" val="2089656219"/>
                    </a:ext>
                  </a:extLst>
                </a:gridCol>
              </a:tblGrid>
              <a:tr h="194824">
                <a:tc>
                  <a:txBody>
                    <a:bodyPr/>
                    <a:lstStyle/>
                    <a:p>
                      <a:pPr algn="l">
                        <a:lnSpc>
                          <a:spcPct val="107000"/>
                        </a:lnSpc>
                      </a:pPr>
                      <a:endParaRPr lang="es-EC" sz="1100" kern="1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000" kern="100" dirty="0">
                          <a:effectLst/>
                        </a:rPr>
                        <a:t>ASIG. INICIAL</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000" kern="100" dirty="0">
                          <a:effectLst/>
                        </a:rPr>
                        <a:t>CODIFICADO</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000" kern="100">
                          <a:effectLst/>
                        </a:rPr>
                        <a:t>DEVENGADO</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000" kern="100" dirty="0">
                          <a:effectLst/>
                        </a:rPr>
                        <a:t>RECAUDADO</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92331564"/>
                  </a:ext>
                </a:extLst>
              </a:tr>
              <a:tr h="294444">
                <a:tc>
                  <a:txBody>
                    <a:bodyPr/>
                    <a:lstStyle/>
                    <a:p>
                      <a:pPr algn="ctr">
                        <a:lnSpc>
                          <a:spcPct val="107000"/>
                        </a:lnSpc>
                        <a:spcAft>
                          <a:spcPts val="800"/>
                        </a:spcAft>
                      </a:pPr>
                      <a:r>
                        <a:rPr lang="es-EC" sz="1000" kern="100">
                          <a:effectLst/>
                        </a:rPr>
                        <a:t>INGRESOS CORRIENTES</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000" kern="100">
                          <a:effectLst/>
                        </a:rPr>
                        <a:t>$ 2.909.902,65</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000" kern="100" dirty="0">
                          <a:effectLst/>
                        </a:rPr>
                        <a:t>$ 2.963.600,29</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000" kern="100">
                          <a:effectLst/>
                        </a:rPr>
                        <a:t>$ 2.815.676,99</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s-EC" sz="1000" kern="100">
                          <a:effectLst/>
                        </a:rPr>
                        <a:t>$ 2.242.365,01</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899244791"/>
                  </a:ext>
                </a:extLst>
              </a:tr>
              <a:tr h="146108">
                <a:tc>
                  <a:txBody>
                    <a:bodyPr/>
                    <a:lstStyle/>
                    <a:p>
                      <a:pPr algn="ctr">
                        <a:lnSpc>
                          <a:spcPct val="107000"/>
                        </a:lnSpc>
                        <a:spcAft>
                          <a:spcPts val="800"/>
                        </a:spcAft>
                      </a:pPr>
                      <a:r>
                        <a:rPr lang="es-EC" sz="1000" kern="100">
                          <a:effectLst/>
                        </a:rPr>
                        <a:t>INGRESOS CAPIT</a:t>
                      </a:r>
                      <a:r>
                        <a:rPr lang="en-US" sz="1000" kern="100">
                          <a:effectLst/>
                        </a:rPr>
                        <a:t>AL</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$ 0,00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$ 0,00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$ 0,00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$ 0,00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16197511"/>
                  </a:ext>
                </a:extLst>
              </a:tr>
              <a:tr h="294444">
                <a:tc>
                  <a:txBody>
                    <a:bodyPr/>
                    <a:lstStyle/>
                    <a:p>
                      <a:pPr algn="ctr">
                        <a:lnSpc>
                          <a:spcPct val="107000"/>
                        </a:lnSpc>
                        <a:spcAft>
                          <a:spcPts val="800"/>
                        </a:spcAft>
                      </a:pPr>
                      <a:r>
                        <a:rPr lang="en-US" sz="1000" kern="100">
                          <a:effectLst/>
                        </a:rPr>
                        <a:t>INGRESOS DE FINANCIAMIENTO</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$ 2.210.670,59</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$ 2.402.174,27</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$ 1.449.463,96</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$ 1.449.463,96</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818758977"/>
                  </a:ext>
                </a:extLst>
              </a:tr>
              <a:tr h="294444">
                <a:tc>
                  <a:txBody>
                    <a:bodyPr/>
                    <a:lstStyle/>
                    <a:p>
                      <a:pPr algn="l">
                        <a:lnSpc>
                          <a:spcPct val="107000"/>
                        </a:lnSpc>
                      </a:pPr>
                      <a:endParaRPr lang="es-EC" sz="1100" kern="1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$ 5.120.573,24</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$ 5.365.774,56</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dirty="0">
                          <a:effectLst/>
                        </a:rPr>
                        <a:t>$ 4.265.140,95</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dirty="0">
                          <a:effectLst/>
                        </a:rPr>
                        <a:t>$ 3.691.828,97</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460849334"/>
                  </a:ext>
                </a:extLst>
              </a:tr>
            </a:tbl>
          </a:graphicData>
        </a:graphic>
      </p:graphicFrame>
      <p:graphicFrame>
        <p:nvGraphicFramePr>
          <p:cNvPr id="13" name="Gráfico 12">
            <a:extLst>
              <a:ext uri="{FF2B5EF4-FFF2-40B4-BE49-F238E27FC236}">
                <a16:creationId xmlns:a16="http://schemas.microsoft.com/office/drawing/2014/main" xmlns="" id="{D30EA026-4F6E-3077-9593-A8D18F0DF5DD}"/>
              </a:ext>
            </a:extLst>
          </p:cNvPr>
          <p:cNvGraphicFramePr/>
          <p:nvPr>
            <p:extLst/>
          </p:nvPr>
        </p:nvGraphicFramePr>
        <p:xfrm>
          <a:off x="3701676" y="888723"/>
          <a:ext cx="4623546" cy="3184912"/>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9900492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089"/>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401503" y="278376"/>
            <a:ext cx="4030538"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lumMod val="75000"/>
                    <a:lumOff val="25000"/>
                  </a:schemeClr>
                </a:solidFill>
                <a:latin typeface="Berlin Sans FB Demi" panose="020E0802020502020306" pitchFamily="34" charset="0"/>
              </a:rPr>
              <a:t>EJECUCI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POR ADMINITRACI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DIRECTA</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3714813" y="209722"/>
            <a:ext cx="3531572"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RELEVANTES DE AGUA POTABLE</a:t>
            </a:r>
          </a:p>
        </p:txBody>
      </p:sp>
      <p:sp>
        <p:nvSpPr>
          <p:cNvPr id="2" name="Rectángulo redondeado 44">
            <a:extLst>
              <a:ext uri="{FF2B5EF4-FFF2-40B4-BE49-F238E27FC236}">
                <a16:creationId xmlns:a16="http://schemas.microsoft.com/office/drawing/2014/main" xmlns="" id="{9488F271-2F1C-B44B-6B0A-8F9F0A4F80F9}"/>
              </a:ext>
            </a:extLst>
          </p:cNvPr>
          <p:cNvSpPr/>
          <p:nvPr/>
        </p:nvSpPr>
        <p:spPr>
          <a:xfrm>
            <a:off x="3832354" y="1096641"/>
            <a:ext cx="4362190" cy="626856"/>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CALLE. MORONA SANTIAGO Y PEATONAL 2</a:t>
            </a:r>
            <a:endParaRPr lang="es-EC" sz="1400" dirty="0">
              <a:effectLst/>
              <a:ea typeface="Calibri" panose="020F0502020204030204" pitchFamily="34" charset="0"/>
              <a:cs typeface="Times New Roman" panose="02020603050405020304" pitchFamily="18" charset="0"/>
            </a:endParaRPr>
          </a:p>
          <a:p>
            <a:pPr algn="ctr">
              <a:lnSpc>
                <a:spcPct val="107000"/>
              </a:lnSpc>
              <a:spcAft>
                <a:spcPts val="800"/>
              </a:spcAft>
            </a:pPr>
            <a:r>
              <a:rPr lang="es-EC" sz="140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100" dirty="0">
              <a:effectLst/>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xmlns="" id="{215563F7-79B4-691C-20CA-FB92DE5A9F6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1892" y="2200002"/>
            <a:ext cx="2733040" cy="2049277"/>
          </a:xfrm>
          <a:prstGeom prst="rect">
            <a:avLst/>
          </a:prstGeom>
          <a:ln>
            <a:noFill/>
          </a:ln>
          <a:effectLst>
            <a:softEdge rad="112500"/>
          </a:effectLst>
        </p:spPr>
      </p:pic>
      <p:pic>
        <p:nvPicPr>
          <p:cNvPr id="20" name="Imagen 19">
            <a:extLst>
              <a:ext uri="{FF2B5EF4-FFF2-40B4-BE49-F238E27FC236}">
                <a16:creationId xmlns:a16="http://schemas.microsoft.com/office/drawing/2014/main" xmlns="" id="{DE9BBFA1-EFDF-5F38-2924-59EFD435E50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29480" y="3086904"/>
            <a:ext cx="2659838" cy="1994173"/>
          </a:xfrm>
          <a:prstGeom prst="rect">
            <a:avLst/>
          </a:prstGeom>
          <a:ln>
            <a:noFill/>
          </a:ln>
          <a:effectLst>
            <a:softEdge rad="112500"/>
          </a:effectLst>
        </p:spPr>
      </p:pic>
      <p:pic>
        <p:nvPicPr>
          <p:cNvPr id="21" name="Imagen 20">
            <a:extLst>
              <a:ext uri="{FF2B5EF4-FFF2-40B4-BE49-F238E27FC236}">
                <a16:creationId xmlns:a16="http://schemas.microsoft.com/office/drawing/2014/main" xmlns="" id="{808F6B48-C0F2-5F82-E1E6-789983DF336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9480" y="1557872"/>
            <a:ext cx="2733040" cy="1537335"/>
          </a:xfrm>
          <a:prstGeom prst="rect">
            <a:avLst/>
          </a:prstGeom>
          <a:ln>
            <a:noFill/>
          </a:ln>
          <a:effectLst>
            <a:softEdge rad="112500"/>
          </a:effectLst>
        </p:spPr>
      </p:pic>
      <p:pic>
        <p:nvPicPr>
          <p:cNvPr id="22" name="Imagen 21">
            <a:extLst>
              <a:ext uri="{FF2B5EF4-FFF2-40B4-BE49-F238E27FC236}">
                <a16:creationId xmlns:a16="http://schemas.microsoft.com/office/drawing/2014/main" xmlns="" id="{331972D4-0D69-E4E9-5EAF-7EA424BA122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8415" y="1870861"/>
            <a:ext cx="2283638" cy="3046731"/>
          </a:xfrm>
          <a:prstGeom prst="rect">
            <a:avLst/>
          </a:prstGeom>
          <a:ln>
            <a:noFill/>
          </a:ln>
          <a:effectLst>
            <a:softEdge rad="112500"/>
          </a:effectLst>
        </p:spPr>
      </p:pic>
    </p:spTree>
    <p:extLst>
      <p:ext uri="{BB962C8B-B14F-4D97-AF65-F5344CB8AC3E}">
        <p14:creationId xmlns:p14="http://schemas.microsoft.com/office/powerpoint/2010/main" val="11027794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8" y="1295537"/>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401503" y="278376"/>
            <a:ext cx="4030538"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lumMod val="75000"/>
                    <a:lumOff val="25000"/>
                  </a:schemeClr>
                </a:solidFill>
                <a:latin typeface="Berlin Sans FB Demi" panose="020E0802020502020306" pitchFamily="34" charset="0"/>
              </a:rPr>
              <a:t>EJECUCI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POR ADMINITRACI</a:t>
            </a:r>
            <a:r>
              <a:rPr lang="es-ES" sz="2000" b="1" dirty="0" err="1">
                <a:solidFill>
                  <a:schemeClr val="tx1">
                    <a:lumMod val="75000"/>
                    <a:lumOff val="25000"/>
                  </a:schemeClr>
                </a:solidFill>
                <a:latin typeface="Berlin Sans FB Demi" panose="020E0802020502020306" pitchFamily="34" charset="0"/>
              </a:rPr>
              <a:t>Ó</a:t>
            </a:r>
            <a:r>
              <a:rPr lang="es-EC" sz="2000" b="1" dirty="0">
                <a:solidFill>
                  <a:schemeClr val="tx1">
                    <a:lumMod val="75000"/>
                    <a:lumOff val="25000"/>
                  </a:schemeClr>
                </a:solidFill>
                <a:latin typeface="Berlin Sans FB Demi" panose="020E0802020502020306" pitchFamily="34" charset="0"/>
              </a:rPr>
              <a:t>N DIRECTA</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3714812" y="209722"/>
            <a:ext cx="4222687"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RELEVANTES DE COMERCIALIZACION</a:t>
            </a:r>
          </a:p>
        </p:txBody>
      </p:sp>
      <p:sp>
        <p:nvSpPr>
          <p:cNvPr id="8" name="Rectángulo 7">
            <a:extLst>
              <a:ext uri="{FF2B5EF4-FFF2-40B4-BE49-F238E27FC236}">
                <a16:creationId xmlns:a16="http://schemas.microsoft.com/office/drawing/2014/main" xmlns="" id="{FF8F695B-454F-EE38-50AB-1935B9C16C50}"/>
              </a:ext>
            </a:extLst>
          </p:cNvPr>
          <p:cNvSpPr/>
          <p:nvPr/>
        </p:nvSpPr>
        <p:spPr>
          <a:xfrm>
            <a:off x="420821" y="1020496"/>
            <a:ext cx="678007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MX"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S</a:t>
            </a:r>
            <a:r>
              <a:rPr lang="es-MX" sz="18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 han instalado un total de 1200 unidades de micro medición</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a:extLst>
              <a:ext uri="{FF2B5EF4-FFF2-40B4-BE49-F238E27FC236}">
                <a16:creationId xmlns:a16="http://schemas.microsoft.com/office/drawing/2014/main" xmlns="" id="{EF6ADCD9-5BBC-ED60-0867-EB0E46A7550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7219" y="2363864"/>
            <a:ext cx="1588770" cy="2825750"/>
          </a:xfrm>
          <a:prstGeom prst="rect">
            <a:avLst/>
          </a:prstGeom>
          <a:noFill/>
          <a:ln>
            <a:noFill/>
          </a:ln>
        </p:spPr>
      </p:pic>
      <p:pic>
        <p:nvPicPr>
          <p:cNvPr id="11" name="Imagen 10">
            <a:extLst>
              <a:ext uri="{FF2B5EF4-FFF2-40B4-BE49-F238E27FC236}">
                <a16:creationId xmlns:a16="http://schemas.microsoft.com/office/drawing/2014/main" xmlns="" id="{0EDB8838-4108-93BD-833F-8DD4CD7C7C6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4893" y="2358622"/>
            <a:ext cx="1593215" cy="2835275"/>
          </a:xfrm>
          <a:prstGeom prst="rect">
            <a:avLst/>
          </a:prstGeom>
          <a:noFill/>
          <a:ln>
            <a:noFill/>
          </a:ln>
        </p:spPr>
      </p:pic>
      <p:sp>
        <p:nvSpPr>
          <p:cNvPr id="12" name="Rectángulo redondeado 44">
            <a:extLst>
              <a:ext uri="{FF2B5EF4-FFF2-40B4-BE49-F238E27FC236}">
                <a16:creationId xmlns:a16="http://schemas.microsoft.com/office/drawing/2014/main" xmlns="" id="{B8088D38-5B29-27DE-154C-F4F6C9AF3158}"/>
              </a:ext>
            </a:extLst>
          </p:cNvPr>
          <p:cNvSpPr/>
          <p:nvPr/>
        </p:nvSpPr>
        <p:spPr>
          <a:xfrm>
            <a:off x="814409" y="1750039"/>
            <a:ext cx="2673794" cy="42290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2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INSTALACI</a:t>
            </a:r>
            <a:r>
              <a:rPr lang="es-MX" sz="1200" b="1"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Ó</a:t>
            </a:r>
            <a:r>
              <a:rPr lang="es-EC" sz="12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N DE ACOMETIDA DOMICILIARIA</a:t>
            </a:r>
            <a:endParaRPr lang="es-EC" sz="1100" dirty="0">
              <a:effectLst/>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xmlns="" id="{4A5A7CDC-48CF-12B4-B76A-B6F1FFF152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04115" y="2482777"/>
            <a:ext cx="4022623" cy="2261625"/>
          </a:xfrm>
          <a:prstGeom prst="rect">
            <a:avLst/>
          </a:prstGeom>
        </p:spPr>
      </p:pic>
      <p:sp>
        <p:nvSpPr>
          <p:cNvPr id="15" name="Rectángulo redondeado 44">
            <a:extLst>
              <a:ext uri="{FF2B5EF4-FFF2-40B4-BE49-F238E27FC236}">
                <a16:creationId xmlns:a16="http://schemas.microsoft.com/office/drawing/2014/main" xmlns="" id="{4ECB48A9-E88C-EA52-9C57-AC5B03311422}"/>
              </a:ext>
            </a:extLst>
          </p:cNvPr>
          <p:cNvSpPr/>
          <p:nvPr/>
        </p:nvSpPr>
        <p:spPr>
          <a:xfrm>
            <a:off x="5051824" y="4817236"/>
            <a:ext cx="2885675" cy="47400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INSTALACI</a:t>
            </a:r>
            <a:r>
              <a:rPr lang="es-MX" sz="1400" b="1"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Ó</a:t>
            </a: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N DE MEDIDOR</a:t>
            </a:r>
            <a:endParaRPr lang="es-EC" sz="1400" dirty="0">
              <a:effectLst/>
              <a:ea typeface="Calibri" panose="020F0502020204030204" pitchFamily="34" charset="0"/>
              <a:cs typeface="Times New Roman" panose="02020603050405020304" pitchFamily="18" charset="0"/>
            </a:endParaRPr>
          </a:p>
        </p:txBody>
      </p:sp>
      <p:pic>
        <p:nvPicPr>
          <p:cNvPr id="17" name="Imagen 16">
            <a:extLst>
              <a:ext uri="{FF2B5EF4-FFF2-40B4-BE49-F238E27FC236}">
                <a16:creationId xmlns:a16="http://schemas.microsoft.com/office/drawing/2014/main" xmlns="" id="{66F14AFC-4F2B-342E-4A99-13D6E56F91D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a:off x="8632745" y="2611320"/>
            <a:ext cx="2747743" cy="2059809"/>
          </a:xfrm>
          <a:prstGeom prst="rect">
            <a:avLst/>
          </a:prstGeom>
          <a:noFill/>
          <a:ln>
            <a:noFill/>
          </a:ln>
        </p:spPr>
      </p:pic>
      <p:sp>
        <p:nvSpPr>
          <p:cNvPr id="18" name="Rectángulo redondeado 44">
            <a:extLst>
              <a:ext uri="{FF2B5EF4-FFF2-40B4-BE49-F238E27FC236}">
                <a16:creationId xmlns:a16="http://schemas.microsoft.com/office/drawing/2014/main" xmlns="" id="{0B0F797F-01FA-78AA-AA25-C26C2C04C881}"/>
              </a:ext>
            </a:extLst>
          </p:cNvPr>
          <p:cNvSpPr/>
          <p:nvPr/>
        </p:nvSpPr>
        <p:spPr>
          <a:xfrm>
            <a:off x="8321066" y="2196062"/>
            <a:ext cx="3608705" cy="325120"/>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2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EQUIPO- BANCO DE PRUEBA </a:t>
            </a:r>
            <a:endParaRPr lang="es-EC"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065822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216"/>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778"/>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712133" y="279312"/>
            <a:ext cx="4375770" cy="6268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b="1" dirty="0">
                <a:solidFill>
                  <a:schemeClr val="tx1">
                    <a:lumMod val="75000"/>
                    <a:lumOff val="25000"/>
                  </a:schemeClr>
                </a:solidFill>
                <a:latin typeface="Berlin Sans FB Demi" panose="020E0802020502020306" pitchFamily="34" charset="0"/>
              </a:rPr>
              <a:t>ACTIVIDADES OPERACIONALES </a:t>
            </a:r>
          </a:p>
          <a:p>
            <a:r>
              <a:rPr lang="es-EC" sz="2000" b="1" dirty="0">
                <a:solidFill>
                  <a:schemeClr val="tx1">
                    <a:lumMod val="75000"/>
                    <a:lumOff val="25000"/>
                  </a:schemeClr>
                </a:solidFill>
                <a:latin typeface="Berlin Sans FB Demi" panose="020E0802020502020306" pitchFamily="34" charset="0"/>
              </a:rPr>
              <a:t>Y MANTENIMIENTOS</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4488750" y="258004"/>
            <a:ext cx="4091733"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RELEVANTES DE ALCANTARILLADO</a:t>
            </a:r>
          </a:p>
        </p:txBody>
      </p:sp>
      <p:sp>
        <p:nvSpPr>
          <p:cNvPr id="8" name="Rectángulo 7">
            <a:extLst>
              <a:ext uri="{FF2B5EF4-FFF2-40B4-BE49-F238E27FC236}">
                <a16:creationId xmlns:a16="http://schemas.microsoft.com/office/drawing/2014/main" xmlns="" id="{FF8F695B-454F-EE38-50AB-1935B9C16C50}"/>
              </a:ext>
            </a:extLst>
          </p:cNvPr>
          <p:cNvSpPr/>
          <p:nvPr/>
        </p:nvSpPr>
        <p:spPr>
          <a:xfrm>
            <a:off x="1448782" y="1500646"/>
            <a:ext cx="9888002"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s-MX"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 Limpieza de elementos del sistema de  alcantarillado en diferentes sectores de la ciudad de Santa Rosa</a:t>
            </a:r>
            <a:r>
              <a:rPr lang="es-MX"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ángulo redondeado 44">
            <a:extLst>
              <a:ext uri="{FF2B5EF4-FFF2-40B4-BE49-F238E27FC236}">
                <a16:creationId xmlns:a16="http://schemas.microsoft.com/office/drawing/2014/main" xmlns="" id="{4ECB48A9-E88C-EA52-9C57-AC5B03311422}"/>
              </a:ext>
            </a:extLst>
          </p:cNvPr>
          <p:cNvSpPr/>
          <p:nvPr/>
        </p:nvSpPr>
        <p:spPr>
          <a:xfrm>
            <a:off x="5026303" y="5276431"/>
            <a:ext cx="2885675" cy="47400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INSTALACI</a:t>
            </a:r>
            <a:r>
              <a:rPr lang="es-MX" sz="1400" b="1"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Ó</a:t>
            </a: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N DE MEDIDOR</a:t>
            </a:r>
            <a:endParaRPr lang="es-EC" sz="1400" dirty="0">
              <a:effectLst/>
              <a:ea typeface="Calibri" panose="020F0502020204030204" pitchFamily="34" charset="0"/>
              <a:cs typeface="Times New Roman" panose="02020603050405020304" pitchFamily="18" charset="0"/>
            </a:endParaRPr>
          </a:p>
        </p:txBody>
      </p:sp>
      <p:pic>
        <p:nvPicPr>
          <p:cNvPr id="16" name="Imagen 15">
            <a:extLst>
              <a:ext uri="{FF2B5EF4-FFF2-40B4-BE49-F238E27FC236}">
                <a16:creationId xmlns:a16="http://schemas.microsoft.com/office/drawing/2014/main" xmlns="" id="{C02E5204-2C93-26B5-CAEA-8A25ED8554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3523" y="2519224"/>
            <a:ext cx="3505412" cy="1973985"/>
          </a:xfrm>
          <a:prstGeom prst="rect">
            <a:avLst/>
          </a:prstGeom>
          <a:ln>
            <a:noFill/>
          </a:ln>
          <a:effectLst>
            <a:softEdge rad="112500"/>
          </a:effectLst>
        </p:spPr>
      </p:pic>
      <p:pic>
        <p:nvPicPr>
          <p:cNvPr id="21" name="Imagen 20">
            <a:extLst>
              <a:ext uri="{FF2B5EF4-FFF2-40B4-BE49-F238E27FC236}">
                <a16:creationId xmlns:a16="http://schemas.microsoft.com/office/drawing/2014/main" xmlns="" id="{8170BDD3-6BFD-00AB-E296-1F5D34610E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3449" y="2401300"/>
            <a:ext cx="3084045" cy="2313034"/>
          </a:xfrm>
          <a:prstGeom prst="rect">
            <a:avLst/>
          </a:prstGeom>
          <a:ln>
            <a:noFill/>
          </a:ln>
          <a:effectLst>
            <a:softEdge rad="112500"/>
          </a:effectLst>
        </p:spPr>
      </p:pic>
    </p:spTree>
    <p:extLst>
      <p:ext uri="{BB962C8B-B14F-4D97-AF65-F5344CB8AC3E}">
        <p14:creationId xmlns:p14="http://schemas.microsoft.com/office/powerpoint/2010/main" val="37377463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778"/>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516865" y="283025"/>
            <a:ext cx="1743735"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dirty="0">
                <a:solidFill>
                  <a:schemeClr val="tx1">
                    <a:lumMod val="75000"/>
                    <a:lumOff val="25000"/>
                  </a:schemeClr>
                </a:solidFill>
                <a:latin typeface="Berlin Sans FB Demi" panose="020E0802020502020306" pitchFamily="34" charset="0"/>
              </a:rPr>
              <a:t>GESTION</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2020282" y="273605"/>
            <a:ext cx="4338049"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UNIDAD DE GESTION AMBIENTAL</a:t>
            </a:r>
          </a:p>
        </p:txBody>
      </p:sp>
      <p:sp>
        <p:nvSpPr>
          <p:cNvPr id="8" name="Rectángulo 7">
            <a:extLst>
              <a:ext uri="{FF2B5EF4-FFF2-40B4-BE49-F238E27FC236}">
                <a16:creationId xmlns:a16="http://schemas.microsoft.com/office/drawing/2014/main" xmlns="" id="{FF8F695B-454F-EE38-50AB-1935B9C16C50}"/>
              </a:ext>
            </a:extLst>
          </p:cNvPr>
          <p:cNvSpPr/>
          <p:nvPr/>
        </p:nvSpPr>
        <p:spPr>
          <a:xfrm>
            <a:off x="588772" y="1039944"/>
            <a:ext cx="5708772"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750"/>
              </a:spcAft>
              <a:buFont typeface="Symbol" panose="05050102010706020507" pitchFamily="18" charset="2"/>
              <a:buChar char=""/>
            </a:pP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PROGRAMA DE EDUCACIÓN AMBIENTAL</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tángulo redondeado 44">
            <a:extLst>
              <a:ext uri="{FF2B5EF4-FFF2-40B4-BE49-F238E27FC236}">
                <a16:creationId xmlns:a16="http://schemas.microsoft.com/office/drawing/2014/main" xmlns="" id="{4ECB48A9-E88C-EA52-9C57-AC5B03311422}"/>
              </a:ext>
            </a:extLst>
          </p:cNvPr>
          <p:cNvSpPr/>
          <p:nvPr/>
        </p:nvSpPr>
        <p:spPr>
          <a:xfrm>
            <a:off x="5026303" y="5276431"/>
            <a:ext cx="2885675" cy="47400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INSTALACI</a:t>
            </a:r>
            <a:r>
              <a:rPr lang="es-MX" sz="1400" b="1"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Ó</a:t>
            </a: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N DE MEDIDOR</a:t>
            </a:r>
            <a:endParaRPr lang="es-EC" sz="1400" dirty="0">
              <a:effectLst/>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xmlns="" id="{5F8108FE-0D68-59D6-6745-B24C892D2E75}"/>
              </a:ext>
            </a:extLst>
          </p:cNvPr>
          <p:cNvPicPr>
            <a:picLocks noChangeAspect="1"/>
          </p:cNvPicPr>
          <p:nvPr/>
        </p:nvPicPr>
        <p:blipFill rotWithShape="1">
          <a:blip r:embed="rId6">
            <a:extLst>
              <a:ext uri="{28A0092B-C50C-407E-A947-70E740481C1C}">
                <a14:useLocalDpi xmlns:a14="http://schemas.microsoft.com/office/drawing/2010/main" val="0"/>
              </a:ext>
            </a:extLst>
          </a:blip>
          <a:srcRect b="17265"/>
          <a:stretch/>
        </p:blipFill>
        <p:spPr bwMode="auto">
          <a:xfrm>
            <a:off x="879412" y="1898589"/>
            <a:ext cx="4072195" cy="2789203"/>
          </a:xfrm>
          <a:prstGeom prst="rect">
            <a:avLst/>
          </a:prstGeom>
          <a:noFill/>
          <a:ln>
            <a:noFill/>
          </a:ln>
        </p:spPr>
      </p:pic>
      <p:sp>
        <p:nvSpPr>
          <p:cNvPr id="13" name="Rectángulo 12">
            <a:extLst>
              <a:ext uri="{FF2B5EF4-FFF2-40B4-BE49-F238E27FC236}">
                <a16:creationId xmlns:a16="http://schemas.microsoft.com/office/drawing/2014/main" xmlns="" id="{9DD4E741-CF96-9595-30C9-89EF605A1F57}"/>
              </a:ext>
            </a:extLst>
          </p:cNvPr>
          <p:cNvSpPr/>
          <p:nvPr/>
        </p:nvSpPr>
        <p:spPr>
          <a:xfrm>
            <a:off x="5302128" y="1835009"/>
            <a:ext cx="5708772" cy="12144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750"/>
              </a:spcAft>
            </a:pPr>
            <a:r>
              <a:rPr lang="es-MX" sz="18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Es un Programa de Capacitación sobre “Buenas Prácticas de Uso del Agua y su Conservación”, dirigido a los estudiantes.</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xmlns="" id="{1FA60A73-5F23-1A42-BE1D-4124604C97DE}"/>
              </a:ext>
            </a:extLst>
          </p:cNvPr>
          <p:cNvSpPr/>
          <p:nvPr/>
        </p:nvSpPr>
        <p:spPr>
          <a:xfrm>
            <a:off x="5302128" y="3180004"/>
            <a:ext cx="5708772" cy="13586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750"/>
              </a:spcAft>
            </a:pPr>
            <a:r>
              <a:rPr lang="es-MX" sz="18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OBJETIVO: Crear una cultura ambiental en los estudiantes del cantón Santa Rosa, sobre la conservación y el uso adecuado del agua, para que pueda ser replicada en sus hogares y en su vida diaria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46157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83"/>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9778"/>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516865" y="283025"/>
            <a:ext cx="1743735"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dirty="0">
                <a:solidFill>
                  <a:schemeClr val="tx1">
                    <a:lumMod val="75000"/>
                    <a:lumOff val="25000"/>
                  </a:schemeClr>
                </a:solidFill>
                <a:latin typeface="Berlin Sans FB Demi" panose="020E0802020502020306" pitchFamily="34" charset="0"/>
              </a:rPr>
              <a:t>GESTION</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2020282" y="247255"/>
            <a:ext cx="4338049"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UNIDAD DE GESTION AMBIENTAL</a:t>
            </a:r>
          </a:p>
        </p:txBody>
      </p:sp>
      <p:sp>
        <p:nvSpPr>
          <p:cNvPr id="8" name="Rectángulo 7">
            <a:extLst>
              <a:ext uri="{FF2B5EF4-FFF2-40B4-BE49-F238E27FC236}">
                <a16:creationId xmlns:a16="http://schemas.microsoft.com/office/drawing/2014/main" xmlns="" id="{FF8F695B-454F-EE38-50AB-1935B9C16C50}"/>
              </a:ext>
            </a:extLst>
          </p:cNvPr>
          <p:cNvSpPr/>
          <p:nvPr/>
        </p:nvSpPr>
        <p:spPr>
          <a:xfrm>
            <a:off x="420821" y="1020496"/>
            <a:ext cx="10161362"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spcAft>
                <a:spcPts val="750"/>
              </a:spcAft>
              <a:buFont typeface="Symbol" panose="05050102010706020507" pitchFamily="18" charset="2"/>
              <a:buChar char=""/>
            </a:pPr>
            <a:r>
              <a:rPr lang="es-MX" sz="1800" b="1"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CONTROL Y MONITOREO DE ACTIVIDADES ANTROPICAS DE LA MICROCUENCA ALTA DEL RIO SANTA ROSA</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Rectángulo redondeado 44">
            <a:extLst>
              <a:ext uri="{FF2B5EF4-FFF2-40B4-BE49-F238E27FC236}">
                <a16:creationId xmlns:a16="http://schemas.microsoft.com/office/drawing/2014/main" xmlns="" id="{4ECB48A9-E88C-EA52-9C57-AC5B03311422}"/>
              </a:ext>
            </a:extLst>
          </p:cNvPr>
          <p:cNvSpPr/>
          <p:nvPr/>
        </p:nvSpPr>
        <p:spPr>
          <a:xfrm>
            <a:off x="5026303" y="5276431"/>
            <a:ext cx="2885675" cy="474009"/>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INSTALACI</a:t>
            </a:r>
            <a:r>
              <a:rPr lang="es-MX" sz="1400" b="1" dirty="0" err="1">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Ó</a:t>
            </a:r>
            <a:r>
              <a:rPr lang="es-EC" sz="1400" b="1" dirty="0">
                <a:solidFill>
                  <a:srgbClr val="767171"/>
                </a:solidFill>
                <a:effectLst/>
                <a:latin typeface="Arial" panose="020B0604020202020204" pitchFamily="34" charset="0"/>
                <a:ea typeface="Times New Roman" panose="02020603050405020304" pitchFamily="18" charset="0"/>
                <a:cs typeface="Times New Roman" panose="02020603050405020304" pitchFamily="18" charset="0"/>
              </a:rPr>
              <a:t>N DE MEDIDOR</a:t>
            </a:r>
            <a:endParaRPr lang="es-EC" sz="1400" dirty="0">
              <a:effectLst/>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xmlns="" id="{617AC6E0-9A88-E8D4-F210-DEA641DE86F0}"/>
              </a:ext>
            </a:extLst>
          </p:cNvPr>
          <p:cNvSpPr/>
          <p:nvPr/>
        </p:nvSpPr>
        <p:spPr>
          <a:xfrm>
            <a:off x="5026303" y="1662912"/>
            <a:ext cx="4980314" cy="18499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750"/>
              </a:spcAft>
            </a:pPr>
            <a:r>
              <a:rPr lang="es-ES" sz="1600" kern="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Análisis</a:t>
            </a:r>
            <a:r>
              <a:rPr lang="es-ES" sz="16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fisicoquímicos con el multiparámetro HACH-HQ40 D que sirve para la medición de potencial de Hidrógeno, Sólidos, Temperatura y Conductividad.</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Imagen 11">
            <a:extLst>
              <a:ext uri="{FF2B5EF4-FFF2-40B4-BE49-F238E27FC236}">
                <a16:creationId xmlns:a16="http://schemas.microsoft.com/office/drawing/2014/main" xmlns="" id="{298EEF91-A429-E031-6B33-743E17E0C3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8731" y="1756225"/>
            <a:ext cx="3209729" cy="1805472"/>
          </a:xfrm>
          <a:prstGeom prst="rect">
            <a:avLst/>
          </a:prstGeom>
          <a:ln>
            <a:noFill/>
          </a:ln>
          <a:effectLst>
            <a:softEdge rad="112500"/>
          </a:effectLst>
        </p:spPr>
      </p:pic>
      <p:pic>
        <p:nvPicPr>
          <p:cNvPr id="17" name="Imagen 16">
            <a:extLst>
              <a:ext uri="{FF2B5EF4-FFF2-40B4-BE49-F238E27FC236}">
                <a16:creationId xmlns:a16="http://schemas.microsoft.com/office/drawing/2014/main" xmlns="" id="{38044F12-C90E-F1B5-5F76-6BA8F73D67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7769" y="3518168"/>
            <a:ext cx="3412643" cy="1919612"/>
          </a:xfrm>
          <a:prstGeom prst="rect">
            <a:avLst/>
          </a:prstGeom>
          <a:ln>
            <a:noFill/>
          </a:ln>
          <a:effectLst>
            <a:softEdge rad="112500"/>
          </a:effectLst>
        </p:spPr>
      </p:pic>
    </p:spTree>
    <p:extLst>
      <p:ext uri="{BB962C8B-B14F-4D97-AF65-F5344CB8AC3E}">
        <p14:creationId xmlns:p14="http://schemas.microsoft.com/office/powerpoint/2010/main" val="2247695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1" y="10378"/>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1" y="1284081"/>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3" name="Rectángulo 2">
            <a:extLst>
              <a:ext uri="{FF2B5EF4-FFF2-40B4-BE49-F238E27FC236}">
                <a16:creationId xmlns:a16="http://schemas.microsoft.com/office/drawing/2014/main" xmlns="" id="{0BC81FF3-8960-10A3-2A0C-60A050721298}"/>
              </a:ext>
            </a:extLst>
          </p:cNvPr>
          <p:cNvSpPr/>
          <p:nvPr/>
        </p:nvSpPr>
        <p:spPr>
          <a:xfrm>
            <a:off x="516865" y="283025"/>
            <a:ext cx="1743735"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dirty="0">
                <a:solidFill>
                  <a:schemeClr val="tx1">
                    <a:lumMod val="75000"/>
                    <a:lumOff val="25000"/>
                  </a:schemeClr>
                </a:solidFill>
                <a:latin typeface="Berlin Sans FB Demi" panose="020E0802020502020306" pitchFamily="34" charset="0"/>
              </a:rPr>
              <a:t>GESTION</a:t>
            </a:r>
          </a:p>
        </p:txBody>
      </p:sp>
      <p:sp>
        <p:nvSpPr>
          <p:cNvPr id="6" name="Rectángulo 5">
            <a:extLst>
              <a:ext uri="{FF2B5EF4-FFF2-40B4-BE49-F238E27FC236}">
                <a16:creationId xmlns:a16="http://schemas.microsoft.com/office/drawing/2014/main" xmlns="" id="{DDE474C9-03B9-D492-DCD4-A7928B002BBE}"/>
              </a:ext>
            </a:extLst>
          </p:cNvPr>
          <p:cNvSpPr/>
          <p:nvPr/>
        </p:nvSpPr>
        <p:spPr>
          <a:xfrm>
            <a:off x="2020282" y="247255"/>
            <a:ext cx="4338049"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tx1">
                    <a:lumMod val="50000"/>
                    <a:lumOff val="50000"/>
                  </a:schemeClr>
                </a:solidFill>
                <a:effectLst/>
                <a:latin typeface="Arial" panose="020B0604020202020204" pitchFamily="34" charset="0"/>
                <a:cs typeface="Arial" panose="020B0604020202020204" pitchFamily="34" charset="0"/>
              </a:rPr>
              <a:t>UNIDAD DE GESTION AMBIENTAL</a:t>
            </a:r>
          </a:p>
        </p:txBody>
      </p:sp>
      <p:sp>
        <p:nvSpPr>
          <p:cNvPr id="8" name="Rectángulo 7">
            <a:extLst>
              <a:ext uri="{FF2B5EF4-FFF2-40B4-BE49-F238E27FC236}">
                <a16:creationId xmlns:a16="http://schemas.microsoft.com/office/drawing/2014/main" xmlns="" id="{FF8F695B-454F-EE38-50AB-1935B9C16C50}"/>
              </a:ext>
            </a:extLst>
          </p:cNvPr>
          <p:cNvSpPr/>
          <p:nvPr/>
        </p:nvSpPr>
        <p:spPr>
          <a:xfrm>
            <a:off x="420821" y="1020496"/>
            <a:ext cx="482427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lnSpc>
                <a:spcPct val="107000"/>
              </a:lnSpc>
              <a:spcAft>
                <a:spcPts val="750"/>
              </a:spcAft>
              <a:buFont typeface="Symbol" panose="05050102010706020507" pitchFamily="18" charset="2"/>
              <a:buChar char=""/>
            </a:pPr>
            <a:r>
              <a:rPr lang="es-MX" sz="1800" b="1"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INVESTIGACIÓN CIENTÍFICA </a:t>
            </a:r>
            <a:endParaRPr lang="es-EC"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xmlns="" id="{B3CD3D44-1C29-7A1D-AD06-9DCDCD29E9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72414" y="1908027"/>
            <a:ext cx="2175245" cy="3041945"/>
          </a:xfrm>
          <a:prstGeom prst="rect">
            <a:avLst/>
          </a:prstGeom>
          <a:noFill/>
          <a:ln>
            <a:noFill/>
          </a:ln>
        </p:spPr>
      </p:pic>
      <p:sp>
        <p:nvSpPr>
          <p:cNvPr id="10" name="Rectángulo 9">
            <a:extLst>
              <a:ext uri="{FF2B5EF4-FFF2-40B4-BE49-F238E27FC236}">
                <a16:creationId xmlns:a16="http://schemas.microsoft.com/office/drawing/2014/main" xmlns="" id="{B04EC4F9-649C-CA6F-0072-838EA8724A96}"/>
              </a:ext>
            </a:extLst>
          </p:cNvPr>
          <p:cNvSpPr/>
          <p:nvPr/>
        </p:nvSpPr>
        <p:spPr>
          <a:xfrm>
            <a:off x="3788819" y="1255458"/>
            <a:ext cx="7982360" cy="818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385" algn="just">
              <a:lnSpc>
                <a:spcPct val="107000"/>
              </a:lnSpc>
              <a:spcAft>
                <a:spcPts val="750"/>
              </a:spcAft>
            </a:pPr>
            <a:endParaRPr lang="es-EC" dirty="0">
              <a:solidFill>
                <a:srgbClr val="767171"/>
              </a:solidFill>
              <a:latin typeface="Roboto" panose="02000000000000000000" pitchFamily="2" charset="0"/>
              <a:cs typeface="Times New Roman" panose="02020603050405020304" pitchFamily="18" charset="0"/>
            </a:endParaRPr>
          </a:p>
        </p:txBody>
      </p:sp>
      <p:sp>
        <p:nvSpPr>
          <p:cNvPr id="12" name="Rectángulo: esquinas redondeadas 11">
            <a:extLst>
              <a:ext uri="{FF2B5EF4-FFF2-40B4-BE49-F238E27FC236}">
                <a16:creationId xmlns:a16="http://schemas.microsoft.com/office/drawing/2014/main" xmlns="" id="{5E776737-DB11-A2B0-F9A4-C8CA76356E62}"/>
              </a:ext>
            </a:extLst>
          </p:cNvPr>
          <p:cNvSpPr/>
          <p:nvPr/>
        </p:nvSpPr>
        <p:spPr>
          <a:xfrm>
            <a:off x="338968" y="1576788"/>
            <a:ext cx="3408145" cy="3908823"/>
          </a:xfrm>
          <a:prstGeom prst="roundRect">
            <a:avLst/>
          </a:prstGeom>
          <a:gradFill>
            <a:gsLst>
              <a:gs pos="57350">
                <a:schemeClr val="bg1"/>
              </a:gs>
              <a:gs pos="33000">
                <a:schemeClr val="bg1"/>
              </a:gs>
              <a:gs pos="0">
                <a:schemeClr val="bg1"/>
              </a:gs>
              <a:gs pos="83000">
                <a:schemeClr val="bg1"/>
              </a:gs>
              <a:gs pos="100000">
                <a:schemeClr val="bg1">
                  <a:alpha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a:extLst>
              <a:ext uri="{FF2B5EF4-FFF2-40B4-BE49-F238E27FC236}">
                <a16:creationId xmlns:a16="http://schemas.microsoft.com/office/drawing/2014/main" xmlns="" id="{A1150A4E-36CD-53C7-C1FD-E0D0FC1B5BFC}"/>
              </a:ext>
            </a:extLst>
          </p:cNvPr>
          <p:cNvSpPr/>
          <p:nvPr/>
        </p:nvSpPr>
        <p:spPr>
          <a:xfrm>
            <a:off x="270713" y="1711502"/>
            <a:ext cx="3476400" cy="1293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lumMod val="65000"/>
                    <a:lumOff val="35000"/>
                  </a:schemeClr>
                </a:solidFill>
                <a:ea typeface="STHupo" panose="02010800040101010101" pitchFamily="2" charset="-122"/>
                <a:cs typeface="Arial" panose="020B0604020202020204" pitchFamily="34" charset="0"/>
              </a:rPr>
              <a:t>PUBLICACIÓN DEL LIBRO </a:t>
            </a:r>
          </a:p>
          <a:p>
            <a:pPr algn="ctr"/>
            <a:r>
              <a:rPr lang="es-MX" sz="1600" b="1" dirty="0">
                <a:solidFill>
                  <a:schemeClr val="tx1">
                    <a:lumMod val="65000"/>
                    <a:lumOff val="35000"/>
                  </a:schemeClr>
                </a:solidFill>
                <a:ea typeface="STHupo" panose="02010800040101010101" pitchFamily="2" charset="-122"/>
                <a:cs typeface="Arial" panose="020B0604020202020204" pitchFamily="34" charset="0"/>
                <a:hlinkClick r:id="rId7">
                  <a:extLst>
                    <a:ext uri="{A12FA001-AC4F-418D-AE19-62706E023703}">
                      <ahyp:hlinkClr xmlns:ahyp="http://schemas.microsoft.com/office/drawing/2018/hyperlinkcolor" xmlns="" val="tx"/>
                    </a:ext>
                  </a:extLst>
                </a:hlinkClick>
              </a:rPr>
              <a:t> FLORA Y FAUNA DEL ÁREA DE PROTECCIÓN HÍDRICA DEL CANTÓN SANTA ROSA</a:t>
            </a:r>
            <a:endParaRPr lang="es-EC" sz="1600" b="1" dirty="0">
              <a:solidFill>
                <a:schemeClr val="tx1">
                  <a:lumMod val="65000"/>
                  <a:lumOff val="35000"/>
                </a:schemeClr>
              </a:solidFill>
              <a:ea typeface="STHupo" panose="02010800040101010101" pitchFamily="2" charset="-122"/>
              <a:cs typeface="Arial" panose="020B0604020202020204" pitchFamily="34" charset="0"/>
            </a:endParaRPr>
          </a:p>
          <a:p>
            <a:pPr algn="ctr"/>
            <a:r>
              <a:rPr lang="es-EC" sz="1600" b="1" dirty="0">
                <a:solidFill>
                  <a:schemeClr val="tx1">
                    <a:lumMod val="65000"/>
                    <a:lumOff val="35000"/>
                  </a:schemeClr>
                </a:solidFill>
                <a:latin typeface="Aharoni" panose="02010803020104030203" pitchFamily="2" charset="-79"/>
                <a:ea typeface="STHupo" panose="02010800040101010101" pitchFamily="2" charset="-122"/>
                <a:cs typeface="Aharoni" panose="02010803020104030203" pitchFamily="2" charset="-79"/>
              </a:rPr>
              <a:t>.</a:t>
            </a:r>
            <a:endParaRPr lang="es-EC" sz="1600" b="1" dirty="0">
              <a:solidFill>
                <a:schemeClr val="tx1">
                  <a:lumMod val="65000"/>
                  <a:lumOff val="35000"/>
                </a:schemeClr>
              </a:solidFill>
              <a:effectLst/>
              <a:latin typeface="Aharoni" panose="02010803020104030203" pitchFamily="2" charset="-79"/>
              <a:ea typeface="STHupo" panose="02010800040101010101" pitchFamily="2" charset="-122"/>
              <a:cs typeface="Aharoni" panose="02010803020104030203" pitchFamily="2" charset="-79"/>
            </a:endParaRPr>
          </a:p>
        </p:txBody>
      </p:sp>
      <p:sp>
        <p:nvSpPr>
          <p:cNvPr id="14" name="Rectángulo 13">
            <a:extLst>
              <a:ext uri="{FF2B5EF4-FFF2-40B4-BE49-F238E27FC236}">
                <a16:creationId xmlns:a16="http://schemas.microsoft.com/office/drawing/2014/main" xmlns="" id="{E340F393-31ED-5F2F-A5C3-426F3C6982A1}"/>
              </a:ext>
            </a:extLst>
          </p:cNvPr>
          <p:cNvSpPr/>
          <p:nvPr/>
        </p:nvSpPr>
        <p:spPr>
          <a:xfrm>
            <a:off x="549829" y="2718037"/>
            <a:ext cx="2355892" cy="5106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Convenio Interinstitucional</a:t>
            </a:r>
          </a:p>
        </p:txBody>
      </p:sp>
      <p:sp>
        <p:nvSpPr>
          <p:cNvPr id="16" name="Rectángulo 15">
            <a:extLst>
              <a:ext uri="{FF2B5EF4-FFF2-40B4-BE49-F238E27FC236}">
                <a16:creationId xmlns:a16="http://schemas.microsoft.com/office/drawing/2014/main" xmlns="" id="{CDD61377-1109-229D-665F-C75ED38FCA57}"/>
              </a:ext>
            </a:extLst>
          </p:cNvPr>
          <p:cNvSpPr/>
          <p:nvPr/>
        </p:nvSpPr>
        <p:spPr>
          <a:xfrm>
            <a:off x="606226" y="3692998"/>
            <a:ext cx="1244854" cy="510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lumMod val="65000"/>
                    <a:lumOff val="35000"/>
                  </a:schemeClr>
                </a:solidFill>
                <a:latin typeface="Arial" panose="020B0604020202020204" pitchFamily="34" charset="0"/>
                <a:ea typeface="STHupo" panose="02010800040101010101" pitchFamily="2" charset="-122"/>
                <a:cs typeface="Arial" panose="020B0604020202020204" pitchFamily="34" charset="0"/>
              </a:rPr>
              <a:t>Actividades:</a:t>
            </a:r>
          </a:p>
        </p:txBody>
      </p:sp>
      <p:sp>
        <p:nvSpPr>
          <p:cNvPr id="17" name="Rectángulo 16">
            <a:extLst>
              <a:ext uri="{FF2B5EF4-FFF2-40B4-BE49-F238E27FC236}">
                <a16:creationId xmlns:a16="http://schemas.microsoft.com/office/drawing/2014/main" xmlns="" id="{53580EA4-4F3A-65F0-FE7C-692C4BF5C2E9}"/>
              </a:ext>
            </a:extLst>
          </p:cNvPr>
          <p:cNvSpPr/>
          <p:nvPr/>
        </p:nvSpPr>
        <p:spPr>
          <a:xfrm>
            <a:off x="606226" y="4070395"/>
            <a:ext cx="3108544" cy="1177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Levantamiento de información base acerca de la flora y fauna en la microcuenca alta del río Santa Rosa</a:t>
            </a:r>
            <a:endParaRPr lang="es-EC" sz="1600"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endParaRPr>
          </a:p>
        </p:txBody>
      </p:sp>
      <p:sp>
        <p:nvSpPr>
          <p:cNvPr id="19" name="Rectángulo 18">
            <a:extLst>
              <a:ext uri="{FF2B5EF4-FFF2-40B4-BE49-F238E27FC236}">
                <a16:creationId xmlns:a16="http://schemas.microsoft.com/office/drawing/2014/main" xmlns="" id="{4DA5D228-4788-7375-A793-2083B2D27BFC}"/>
              </a:ext>
            </a:extLst>
          </p:cNvPr>
          <p:cNvSpPr/>
          <p:nvPr/>
        </p:nvSpPr>
        <p:spPr>
          <a:xfrm>
            <a:off x="590235" y="3190591"/>
            <a:ext cx="2885675"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600"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EMAPASR-EP (UGA) y UNABIO (Instituto Nacional de biodiversidad</a:t>
            </a:r>
          </a:p>
        </p:txBody>
      </p:sp>
      <p:sp>
        <p:nvSpPr>
          <p:cNvPr id="20" name="Flecha: a la derecha 19">
            <a:extLst>
              <a:ext uri="{FF2B5EF4-FFF2-40B4-BE49-F238E27FC236}">
                <a16:creationId xmlns:a16="http://schemas.microsoft.com/office/drawing/2014/main" xmlns="" id="{A76203BB-213E-E202-4BEC-DB500F2A5E1F}"/>
              </a:ext>
            </a:extLst>
          </p:cNvPr>
          <p:cNvSpPr/>
          <p:nvPr/>
        </p:nvSpPr>
        <p:spPr>
          <a:xfrm>
            <a:off x="3825324" y="3227794"/>
            <a:ext cx="517322" cy="572755"/>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Rectángulo 20">
            <a:extLst>
              <a:ext uri="{FF2B5EF4-FFF2-40B4-BE49-F238E27FC236}">
                <a16:creationId xmlns:a16="http://schemas.microsoft.com/office/drawing/2014/main" xmlns="" id="{16226B47-66F0-EFB0-F373-DB3AC73F0EBB}"/>
              </a:ext>
            </a:extLst>
          </p:cNvPr>
          <p:cNvSpPr/>
          <p:nvPr/>
        </p:nvSpPr>
        <p:spPr>
          <a:xfrm>
            <a:off x="4256977" y="1690081"/>
            <a:ext cx="2162036" cy="1171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750"/>
              </a:spcAft>
            </a:pPr>
            <a:r>
              <a:rPr lang="es-MX" sz="1400" kern="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L</a:t>
            </a:r>
            <a:r>
              <a:rPr lang="es-MX" sz="14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anzamiento del libro al público fue mediante rueda de prensa el día jueves 22 de diciembre de 2022.</a:t>
            </a:r>
            <a:endParaRPr lang="es-EC"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Flecha: a la derecha 21">
            <a:extLst>
              <a:ext uri="{FF2B5EF4-FFF2-40B4-BE49-F238E27FC236}">
                <a16:creationId xmlns:a16="http://schemas.microsoft.com/office/drawing/2014/main" xmlns="" id="{80351CDB-5B63-171F-C8C5-E132F04949B4}"/>
              </a:ext>
            </a:extLst>
          </p:cNvPr>
          <p:cNvSpPr/>
          <p:nvPr/>
        </p:nvSpPr>
        <p:spPr>
          <a:xfrm>
            <a:off x="6406915" y="3153000"/>
            <a:ext cx="517322" cy="572755"/>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4" name="Imagen 23">
            <a:extLst>
              <a:ext uri="{FF2B5EF4-FFF2-40B4-BE49-F238E27FC236}">
                <a16:creationId xmlns:a16="http://schemas.microsoft.com/office/drawing/2014/main" xmlns="" id="{5B854FFC-BB52-DCEF-CFE5-29D5635FBD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617" b="21560"/>
          <a:stretch/>
        </p:blipFill>
        <p:spPr>
          <a:xfrm>
            <a:off x="4384320" y="3048889"/>
            <a:ext cx="1964313" cy="2436722"/>
          </a:xfrm>
          <a:prstGeom prst="rect">
            <a:avLst/>
          </a:prstGeom>
        </p:spPr>
      </p:pic>
      <p:sp>
        <p:nvSpPr>
          <p:cNvPr id="25" name="Flecha: a la derecha 24">
            <a:extLst>
              <a:ext uri="{FF2B5EF4-FFF2-40B4-BE49-F238E27FC236}">
                <a16:creationId xmlns:a16="http://schemas.microsoft.com/office/drawing/2014/main" xmlns="" id="{3C048EF6-B4CB-50BE-2ADF-F817D1ABD19B}"/>
              </a:ext>
            </a:extLst>
          </p:cNvPr>
          <p:cNvSpPr/>
          <p:nvPr/>
        </p:nvSpPr>
        <p:spPr>
          <a:xfrm>
            <a:off x="9195836" y="3149112"/>
            <a:ext cx="517322" cy="572755"/>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27" name="Imagen 26">
            <a:extLst>
              <a:ext uri="{FF2B5EF4-FFF2-40B4-BE49-F238E27FC236}">
                <a16:creationId xmlns:a16="http://schemas.microsoft.com/office/drawing/2014/main" xmlns="" id="{D29948DC-2FE7-CDD8-877F-1741D78B14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3229" y="2029686"/>
            <a:ext cx="1918942" cy="2714418"/>
          </a:xfrm>
          <a:prstGeom prst="rect">
            <a:avLst/>
          </a:prstGeom>
        </p:spPr>
      </p:pic>
    </p:spTree>
    <p:extLst>
      <p:ext uri="{BB962C8B-B14F-4D97-AF65-F5344CB8AC3E}">
        <p14:creationId xmlns:p14="http://schemas.microsoft.com/office/powerpoint/2010/main" val="4144008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1" y="10378"/>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75" y="1184493"/>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6" name="Rectángulo 5">
            <a:extLst>
              <a:ext uri="{FF2B5EF4-FFF2-40B4-BE49-F238E27FC236}">
                <a16:creationId xmlns:a16="http://schemas.microsoft.com/office/drawing/2014/main" xmlns="" id="{DDE474C9-03B9-D492-DCD4-A7928B002BBE}"/>
              </a:ext>
            </a:extLst>
          </p:cNvPr>
          <p:cNvSpPr/>
          <p:nvPr/>
        </p:nvSpPr>
        <p:spPr>
          <a:xfrm>
            <a:off x="2020282" y="283404"/>
            <a:ext cx="5086688"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750"/>
              </a:spcAft>
            </a:pPr>
            <a:r>
              <a:rPr lang="es-MX" sz="1800" b="1" dirty="0" smtClean="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DE HIGIENE Y </a:t>
            </a:r>
            <a:r>
              <a:rPr lang="es-MX" sz="1800" b="1" smtClean="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SEGURIDAD INDUSTRIAL</a:t>
            </a:r>
            <a:r>
              <a:rPr lang="es-MX" sz="1800" b="1" dirty="0" smtClean="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xmlns="" id="{B04EC4F9-649C-CA6F-0072-838EA8724A96}"/>
              </a:ext>
            </a:extLst>
          </p:cNvPr>
          <p:cNvSpPr/>
          <p:nvPr/>
        </p:nvSpPr>
        <p:spPr>
          <a:xfrm>
            <a:off x="3788819" y="1255458"/>
            <a:ext cx="7982360" cy="818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385" algn="just">
              <a:lnSpc>
                <a:spcPct val="107000"/>
              </a:lnSpc>
              <a:spcAft>
                <a:spcPts val="750"/>
              </a:spcAft>
            </a:pPr>
            <a:endParaRPr lang="es-EC" dirty="0">
              <a:solidFill>
                <a:srgbClr val="767171"/>
              </a:solidFill>
              <a:latin typeface="Roboto" panose="02000000000000000000" pitchFamily="2" charset="0"/>
              <a:cs typeface="Times New Roman" panose="02020603050405020304" pitchFamily="18" charset="0"/>
            </a:endParaRPr>
          </a:p>
        </p:txBody>
      </p:sp>
      <p:sp>
        <p:nvSpPr>
          <p:cNvPr id="11" name="Rectángulo 10">
            <a:extLst>
              <a:ext uri="{FF2B5EF4-FFF2-40B4-BE49-F238E27FC236}">
                <a16:creationId xmlns:a16="http://schemas.microsoft.com/office/drawing/2014/main" xmlns="" id="{354C83B5-400D-886A-D656-D35524FEF645}"/>
              </a:ext>
            </a:extLst>
          </p:cNvPr>
          <p:cNvSpPr/>
          <p:nvPr/>
        </p:nvSpPr>
        <p:spPr>
          <a:xfrm>
            <a:off x="607954" y="267324"/>
            <a:ext cx="1501503"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dirty="0">
                <a:solidFill>
                  <a:schemeClr val="tx1">
                    <a:lumMod val="75000"/>
                    <a:lumOff val="25000"/>
                  </a:schemeClr>
                </a:solidFill>
                <a:latin typeface="Berlin Sans FB Demi" panose="020E0802020502020306" pitchFamily="34" charset="0"/>
              </a:rPr>
              <a:t>GESTION</a:t>
            </a:r>
          </a:p>
        </p:txBody>
      </p:sp>
      <p:sp>
        <p:nvSpPr>
          <p:cNvPr id="2" name="Rectángulo 1"/>
          <p:cNvSpPr/>
          <p:nvPr/>
        </p:nvSpPr>
        <p:spPr>
          <a:xfrm>
            <a:off x="960239" y="1184493"/>
            <a:ext cx="6793848" cy="523220"/>
          </a:xfrm>
          <a:prstGeom prst="rect">
            <a:avLst/>
          </a:prstGeom>
        </p:spPr>
        <p:txBody>
          <a:bodyPr wrap="none">
            <a:spAutoFit/>
          </a:bodyPr>
          <a:lstStyle/>
          <a:p>
            <a:r>
              <a:rPr lang="es-ES" sz="1400"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a:t>
            </a:r>
            <a:r>
              <a:rPr lang="es-ES" sz="1400" dirty="0" smtClean="0"/>
              <a:t> </a:t>
            </a:r>
            <a:r>
              <a:rPr lang="es-ES" sz="1400"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CAPACITACIÓN Y CERTIFICACIÓN EN PREVENCIÓN DE RIESGOS LABORALES:</a:t>
            </a:r>
            <a:br>
              <a:rPr lang="es-ES" sz="1400"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br>
            <a:r>
              <a:rPr lang="es-ES" sz="1400"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ENERGÍA ELÉCTRICA.</a:t>
            </a:r>
          </a:p>
        </p:txBody>
      </p:sp>
      <p:sp>
        <p:nvSpPr>
          <p:cNvPr id="16" name="Rectángulo 15"/>
          <p:cNvSpPr/>
          <p:nvPr/>
        </p:nvSpPr>
        <p:spPr>
          <a:xfrm>
            <a:off x="952921" y="3222764"/>
            <a:ext cx="5739325" cy="523220"/>
          </a:xfrm>
          <a:prstGeom prst="rect">
            <a:avLst/>
          </a:prstGeom>
        </p:spPr>
        <p:txBody>
          <a:bodyPr wrap="square">
            <a:spAutoFit/>
          </a:bodyPr>
          <a:lstStyle/>
          <a:p>
            <a:r>
              <a:rPr lang="es-ES" sz="1400"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 </a:t>
            </a:r>
            <a:r>
              <a:rPr lang="es-ES" sz="1400" b="1" dirty="0" smtClean="0">
                <a:solidFill>
                  <a:srgbClr val="767171"/>
                </a:solidFill>
                <a:latin typeface="Roboto" panose="02000000000000000000" pitchFamily="2" charset="0"/>
                <a:ea typeface="Times New Roman" panose="02020603050405020304" pitchFamily="18" charset="0"/>
                <a:cs typeface="Times New Roman" panose="02020603050405020304" pitchFamily="18" charset="0"/>
              </a:rPr>
              <a:t>CAPACITACIÓN Y CERTIFICACIÓN EN PREVENCIÓN DE RIESGOS      LABORALES: CONSTRUCCIÓN Y OBRAS PÚBLICAS .</a:t>
            </a:r>
            <a:endParaRPr lang="es-ES" sz="1400"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p:txBody>
      </p:sp>
      <p:sp>
        <p:nvSpPr>
          <p:cNvPr id="19" name="CuadroTexto 18">
            <a:extLst>
              <a:ext uri="{FF2B5EF4-FFF2-40B4-BE49-F238E27FC236}">
                <a16:creationId xmlns:a16="http://schemas.microsoft.com/office/drawing/2014/main" xmlns="" id="{76950DC1-DA6D-D41C-AFBA-D39A3AA6E9C4}"/>
              </a:ext>
            </a:extLst>
          </p:cNvPr>
          <p:cNvSpPr txBox="1"/>
          <p:nvPr/>
        </p:nvSpPr>
        <p:spPr>
          <a:xfrm>
            <a:off x="981412" y="1759157"/>
            <a:ext cx="6515977" cy="1146211"/>
          </a:xfrm>
          <a:prstGeom prst="rect">
            <a:avLst/>
          </a:prstGeom>
          <a:noFill/>
        </p:spPr>
        <p:txBody>
          <a:bodyPr wrap="square">
            <a:spAutoFit/>
          </a:bodyPr>
          <a:lstStyle/>
          <a:p>
            <a:pPr>
              <a:lnSpc>
                <a:spcPct val="107000"/>
              </a:lnSpc>
              <a:spcAft>
                <a:spcPts val="750"/>
              </a:spcAft>
            </a:pPr>
            <a: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N° Trabajadores capacitados: 31</a:t>
            </a:r>
            <a:b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br>
            <a: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Normativa que se está cumpliendo: Acuerdo Ministerial 13- Reglamento de Riesgos de Trabajo en Instalaciones Eléctricas.</a:t>
            </a:r>
            <a:b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br>
            <a: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Art. 29</a:t>
            </a:r>
            <a:endParaRPr lang="es-EC"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p:txBody>
      </p:sp>
      <p:sp>
        <p:nvSpPr>
          <p:cNvPr id="20" name="CuadroTexto 19">
            <a:extLst>
              <a:ext uri="{FF2B5EF4-FFF2-40B4-BE49-F238E27FC236}">
                <a16:creationId xmlns:a16="http://schemas.microsoft.com/office/drawing/2014/main" xmlns="" id="{76950DC1-DA6D-D41C-AFBA-D39A3AA6E9C4}"/>
              </a:ext>
            </a:extLst>
          </p:cNvPr>
          <p:cNvSpPr txBox="1"/>
          <p:nvPr/>
        </p:nvSpPr>
        <p:spPr>
          <a:xfrm>
            <a:off x="960239" y="3810304"/>
            <a:ext cx="6640488" cy="1146211"/>
          </a:xfrm>
          <a:prstGeom prst="rect">
            <a:avLst/>
          </a:prstGeom>
          <a:noFill/>
        </p:spPr>
        <p:txBody>
          <a:bodyPr wrap="square">
            <a:spAutoFit/>
          </a:bodyPr>
          <a:lstStyle/>
          <a:p>
            <a:pPr>
              <a:lnSpc>
                <a:spcPct val="107000"/>
              </a:lnSpc>
              <a:spcAft>
                <a:spcPts val="750"/>
              </a:spcAft>
            </a:pPr>
            <a: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N° Trabajadores capacitados: 21</a:t>
            </a:r>
            <a:b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br>
            <a: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Normativa que se está cumpliendo: Acuerdo Ministerial 174- REGLAMENTO DE SEGURIDAD PARA LA CONSTRUCCION Y OBRAS </a:t>
            </a:r>
            <a:r>
              <a:rPr lang="es-ES" sz="1600" dirty="0" smtClean="0">
                <a:solidFill>
                  <a:srgbClr val="767171"/>
                </a:solidFill>
                <a:latin typeface="Roboto" panose="02000000000000000000" pitchFamily="2" charset="0"/>
                <a:ea typeface="Times New Roman" panose="02020603050405020304" pitchFamily="18" charset="0"/>
                <a:cs typeface="Times New Roman" panose="02020603050405020304" pitchFamily="18" charset="0"/>
              </a:rPr>
              <a:t>PUBLICAS, los Art</a:t>
            </a:r>
            <a:r>
              <a:rPr lang="es-ES"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 </a:t>
            </a:r>
            <a:r>
              <a:rPr lang="es-ES" sz="1600" dirty="0" smtClean="0">
                <a:solidFill>
                  <a:srgbClr val="767171"/>
                </a:solidFill>
                <a:latin typeface="Roboto" panose="02000000000000000000" pitchFamily="2" charset="0"/>
                <a:ea typeface="Times New Roman" panose="02020603050405020304" pitchFamily="18" charset="0"/>
                <a:cs typeface="Times New Roman" panose="02020603050405020304" pitchFamily="18" charset="0"/>
              </a:rPr>
              <a:t>146</a:t>
            </a:r>
            <a:r>
              <a:rPr lang="es-MX" sz="1600" dirty="0" smtClean="0">
                <a:solidFill>
                  <a:srgbClr val="767171"/>
                </a:solidFill>
                <a:latin typeface="Roboto" panose="02000000000000000000" pitchFamily="2" charset="0"/>
                <a:ea typeface="Times New Roman" panose="02020603050405020304" pitchFamily="18" charset="0"/>
                <a:cs typeface="Times New Roman" panose="02020603050405020304" pitchFamily="18" charset="0"/>
              </a:rPr>
              <a:t> y Art. 147</a:t>
            </a:r>
            <a:endParaRPr lang="es-EC" sz="1600"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3182" y="1156771"/>
            <a:ext cx="3293351" cy="1875851"/>
          </a:xfrm>
          <a:prstGeom prst="rect">
            <a:avLst/>
          </a:prstGeom>
          <a:ln>
            <a:noFill/>
          </a:ln>
          <a:effectLst>
            <a:softEdge rad="112500"/>
          </a:effectLst>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4101" y="3281165"/>
            <a:ext cx="3322432" cy="1970375"/>
          </a:xfrm>
          <a:prstGeom prst="rect">
            <a:avLst/>
          </a:prstGeom>
          <a:ln>
            <a:noFill/>
          </a:ln>
          <a:effectLst>
            <a:softEdge rad="112500"/>
          </a:effectLst>
        </p:spPr>
      </p:pic>
    </p:spTree>
    <p:extLst>
      <p:ext uri="{BB962C8B-B14F-4D97-AF65-F5344CB8AC3E}">
        <p14:creationId xmlns:p14="http://schemas.microsoft.com/office/powerpoint/2010/main" val="8321943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1" y="10378"/>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1" y="1284081"/>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6" name="Rectángulo 5">
            <a:extLst>
              <a:ext uri="{FF2B5EF4-FFF2-40B4-BE49-F238E27FC236}">
                <a16:creationId xmlns:a16="http://schemas.microsoft.com/office/drawing/2014/main" xmlns="" id="{DDE474C9-03B9-D492-DCD4-A7928B002BBE}"/>
              </a:ext>
            </a:extLst>
          </p:cNvPr>
          <p:cNvSpPr/>
          <p:nvPr/>
        </p:nvSpPr>
        <p:spPr>
          <a:xfrm>
            <a:off x="2020282" y="247255"/>
            <a:ext cx="5473681"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750"/>
              </a:spcAft>
            </a:pP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DIFUSIÓN Y COMUNICACIÓN SOCIAL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xmlns="" id="{B04EC4F9-649C-CA6F-0072-838EA8724A96}"/>
              </a:ext>
            </a:extLst>
          </p:cNvPr>
          <p:cNvSpPr/>
          <p:nvPr/>
        </p:nvSpPr>
        <p:spPr>
          <a:xfrm>
            <a:off x="3788819" y="1255458"/>
            <a:ext cx="7982360" cy="8181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385" algn="just">
              <a:lnSpc>
                <a:spcPct val="107000"/>
              </a:lnSpc>
              <a:spcAft>
                <a:spcPts val="750"/>
              </a:spcAft>
            </a:pPr>
            <a:endParaRPr lang="es-EC" dirty="0">
              <a:solidFill>
                <a:srgbClr val="767171"/>
              </a:solidFill>
              <a:latin typeface="Roboto" panose="02000000000000000000" pitchFamily="2" charset="0"/>
              <a:cs typeface="Times New Roman" panose="02020603050405020304" pitchFamily="18" charset="0"/>
            </a:endParaRPr>
          </a:p>
        </p:txBody>
      </p:sp>
      <p:sp>
        <p:nvSpPr>
          <p:cNvPr id="11" name="Rectángulo 10">
            <a:extLst>
              <a:ext uri="{FF2B5EF4-FFF2-40B4-BE49-F238E27FC236}">
                <a16:creationId xmlns:a16="http://schemas.microsoft.com/office/drawing/2014/main" xmlns="" id="{354C83B5-400D-886A-D656-D35524FEF645}"/>
              </a:ext>
            </a:extLst>
          </p:cNvPr>
          <p:cNvSpPr/>
          <p:nvPr/>
        </p:nvSpPr>
        <p:spPr>
          <a:xfrm>
            <a:off x="535526" y="247255"/>
            <a:ext cx="1743735" cy="690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400" b="1" dirty="0">
                <a:solidFill>
                  <a:schemeClr val="tx1">
                    <a:lumMod val="75000"/>
                    <a:lumOff val="25000"/>
                  </a:schemeClr>
                </a:solidFill>
                <a:latin typeface="Berlin Sans FB Demi" panose="020E0802020502020306" pitchFamily="34" charset="0"/>
              </a:rPr>
              <a:t>GESTION</a:t>
            </a:r>
          </a:p>
        </p:txBody>
      </p:sp>
      <p:sp>
        <p:nvSpPr>
          <p:cNvPr id="18" name="CuadroTexto 17">
            <a:extLst>
              <a:ext uri="{FF2B5EF4-FFF2-40B4-BE49-F238E27FC236}">
                <a16:creationId xmlns:a16="http://schemas.microsoft.com/office/drawing/2014/main" xmlns="" id="{76950DC1-DA6D-D41C-AFBA-D39A3AA6E9C4}"/>
              </a:ext>
            </a:extLst>
          </p:cNvPr>
          <p:cNvSpPr txBox="1"/>
          <p:nvPr/>
        </p:nvSpPr>
        <p:spPr>
          <a:xfrm>
            <a:off x="535526" y="1004991"/>
            <a:ext cx="7643274" cy="1267848"/>
          </a:xfrm>
          <a:prstGeom prst="rect">
            <a:avLst/>
          </a:prstGeom>
          <a:noFill/>
        </p:spPr>
        <p:txBody>
          <a:bodyPr wrap="square">
            <a:spAutoFit/>
          </a:bodyPr>
          <a:lstStyle/>
          <a:p>
            <a:pPr algn="just">
              <a:lnSpc>
                <a:spcPct val="107000"/>
              </a:lnSpc>
              <a:spcAft>
                <a:spcPts val="750"/>
              </a:spcAft>
            </a:pPr>
            <a:r>
              <a:rPr lang="es-MX" sz="160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Con el objetivo de informar a la ciudadanía sobre los temas que son de su interés, durante 2022, la EMAPASR-EP invirtió USD 7.200 dólares en la contratación de espacios en medios de comunicación, tal como se detalla a continuación: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750"/>
              </a:spcAft>
            </a:pP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3" name="Tabla 22">
            <a:extLst>
              <a:ext uri="{FF2B5EF4-FFF2-40B4-BE49-F238E27FC236}">
                <a16:creationId xmlns:a16="http://schemas.microsoft.com/office/drawing/2014/main" xmlns="" id="{CFF654CD-DE29-AF6B-25CA-6E714737B14B}"/>
              </a:ext>
            </a:extLst>
          </p:cNvPr>
          <p:cNvGraphicFramePr>
            <a:graphicFrameLocks noGrp="1"/>
          </p:cNvGraphicFramePr>
          <p:nvPr>
            <p:extLst>
              <p:ext uri="{D42A27DB-BD31-4B8C-83A1-F6EECF244321}">
                <p14:modId xmlns:p14="http://schemas.microsoft.com/office/powerpoint/2010/main" val="2977363726"/>
              </p:ext>
            </p:extLst>
          </p:nvPr>
        </p:nvGraphicFramePr>
        <p:xfrm>
          <a:off x="759907" y="2071312"/>
          <a:ext cx="6734056" cy="1425624"/>
        </p:xfrm>
        <a:graphic>
          <a:graphicData uri="http://schemas.openxmlformats.org/drawingml/2006/table">
            <a:tbl>
              <a:tblPr firstRow="1" firstCol="1" bandRow="1">
                <a:tableStyleId>{9D7B26C5-4107-4FEC-AEDC-1716B250A1EF}</a:tableStyleId>
              </a:tblPr>
              <a:tblGrid>
                <a:gridCol w="2037093">
                  <a:extLst>
                    <a:ext uri="{9D8B030D-6E8A-4147-A177-3AD203B41FA5}">
                      <a16:colId xmlns:a16="http://schemas.microsoft.com/office/drawing/2014/main" xmlns="" val="183005418"/>
                    </a:ext>
                  </a:extLst>
                </a:gridCol>
                <a:gridCol w="1165525">
                  <a:extLst>
                    <a:ext uri="{9D8B030D-6E8A-4147-A177-3AD203B41FA5}">
                      <a16:colId xmlns:a16="http://schemas.microsoft.com/office/drawing/2014/main" xmlns="" val="2457519463"/>
                    </a:ext>
                  </a:extLst>
                </a:gridCol>
                <a:gridCol w="1861195">
                  <a:extLst>
                    <a:ext uri="{9D8B030D-6E8A-4147-A177-3AD203B41FA5}">
                      <a16:colId xmlns:a16="http://schemas.microsoft.com/office/drawing/2014/main" xmlns="" val="3083641834"/>
                    </a:ext>
                  </a:extLst>
                </a:gridCol>
                <a:gridCol w="1670243">
                  <a:extLst>
                    <a:ext uri="{9D8B030D-6E8A-4147-A177-3AD203B41FA5}">
                      <a16:colId xmlns:a16="http://schemas.microsoft.com/office/drawing/2014/main" xmlns="" val="3491264163"/>
                    </a:ext>
                  </a:extLst>
                </a:gridCol>
              </a:tblGrid>
              <a:tr h="444244">
                <a:tc>
                  <a:txBody>
                    <a:bodyPr/>
                    <a:lstStyle/>
                    <a:p>
                      <a:pPr algn="ctr">
                        <a:lnSpc>
                          <a:spcPct val="107000"/>
                        </a:lnSpc>
                        <a:spcAft>
                          <a:spcPts val="800"/>
                        </a:spcAft>
                      </a:pPr>
                      <a:r>
                        <a:rPr lang="en-US" sz="700" kern="100" dirty="0">
                          <a:effectLst/>
                        </a:rPr>
                        <a:t>TIPO DE MEDIOS DE COMUNICACION/SERVICIOS</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700" kern="100">
                          <a:effectLst/>
                        </a:rPr>
                        <a:t>No. DE MEDIOS</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700" kern="100">
                          <a:effectLst/>
                        </a:rPr>
                        <a:t>NOMBRE DE MEDIO</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700" kern="100">
                          <a:effectLst/>
                        </a:rPr>
                        <a:t> </a:t>
                      </a:r>
                      <a:endParaRPr lang="es-EC" sz="1100" kern="100">
                        <a:effectLst/>
                      </a:endParaRPr>
                    </a:p>
                    <a:p>
                      <a:pPr algn="ctr">
                        <a:lnSpc>
                          <a:spcPct val="107000"/>
                        </a:lnSpc>
                        <a:spcAft>
                          <a:spcPts val="800"/>
                        </a:spcAft>
                      </a:pPr>
                      <a:r>
                        <a:rPr lang="en-US" sz="700" kern="100">
                          <a:effectLst/>
                        </a:rPr>
                        <a:t>MONTOS</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1541340578"/>
                  </a:ext>
                </a:extLst>
              </a:tr>
              <a:tr h="256110">
                <a:tc>
                  <a:txBody>
                    <a:bodyPr/>
                    <a:lstStyle/>
                    <a:p>
                      <a:pPr algn="ctr">
                        <a:lnSpc>
                          <a:spcPct val="107000"/>
                        </a:lnSpc>
                        <a:spcAft>
                          <a:spcPts val="800"/>
                        </a:spcAft>
                      </a:pPr>
                      <a:r>
                        <a:rPr lang="en-US" sz="1000" kern="100">
                          <a:effectLst/>
                        </a:rPr>
                        <a:t>Radio</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2</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dirty="0">
                          <a:effectLst/>
                        </a:rPr>
                        <a:t>Infinito/</a:t>
                      </a:r>
                      <a:r>
                        <a:rPr lang="en-US" sz="1000" kern="100" dirty="0" err="1">
                          <a:effectLst/>
                        </a:rPr>
                        <a:t>Benemérita</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3600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820451203"/>
                  </a:ext>
                </a:extLst>
              </a:tr>
              <a:tr h="256110">
                <a:tc>
                  <a:txBody>
                    <a:bodyPr/>
                    <a:lstStyle/>
                    <a:p>
                      <a:pPr algn="ctr">
                        <a:lnSpc>
                          <a:spcPct val="107000"/>
                        </a:lnSpc>
                        <a:spcAft>
                          <a:spcPts val="800"/>
                        </a:spcAft>
                      </a:pPr>
                      <a:r>
                        <a:rPr lang="en-US" sz="1000" kern="100">
                          <a:effectLst/>
                        </a:rPr>
                        <a:t>Prensa escrita</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1</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D. Correo/D. Opinión</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600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3346149802"/>
                  </a:ext>
                </a:extLst>
              </a:tr>
              <a:tr h="213050">
                <a:tc>
                  <a:txBody>
                    <a:bodyPr/>
                    <a:lstStyle/>
                    <a:p>
                      <a:pPr algn="ctr">
                        <a:lnSpc>
                          <a:spcPct val="107000"/>
                        </a:lnSpc>
                        <a:spcAft>
                          <a:spcPts val="800"/>
                        </a:spcAft>
                      </a:pPr>
                      <a:r>
                        <a:rPr lang="en-US" sz="1000" kern="100">
                          <a:effectLst/>
                        </a:rPr>
                        <a:t>Material Audiovisual</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1</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Alerta</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3000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3753150386"/>
                  </a:ext>
                </a:extLst>
              </a:tr>
              <a:tr h="256110">
                <a:tc>
                  <a:txBody>
                    <a:bodyPr/>
                    <a:lstStyle/>
                    <a:p>
                      <a:pPr algn="ctr">
                        <a:lnSpc>
                          <a:spcPct val="107000"/>
                        </a:lnSpc>
                        <a:spcAft>
                          <a:spcPts val="800"/>
                        </a:spcAft>
                      </a:pPr>
                      <a:r>
                        <a:rPr lang="en-US" sz="1000" kern="100">
                          <a:effectLst/>
                        </a:rPr>
                        <a:t>Medios digitales</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a:effectLst/>
                        </a:rPr>
                        <a:t> 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en-US" sz="1000" kern="100" dirty="0">
                          <a:effectLst/>
                        </a:rPr>
                        <a:t>0</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tc>
                <a:extLst>
                  <a:ext uri="{0D108BD9-81ED-4DB2-BD59-A6C34878D82A}">
                    <a16:rowId xmlns:a16="http://schemas.microsoft.com/office/drawing/2014/main" xmlns="" val="860334922"/>
                  </a:ext>
                </a:extLst>
              </a:tr>
            </a:tbl>
          </a:graphicData>
        </a:graphic>
      </p:graphicFrame>
      <p:pic>
        <p:nvPicPr>
          <p:cNvPr id="26" name="Imagen 25">
            <a:extLst>
              <a:ext uri="{FF2B5EF4-FFF2-40B4-BE49-F238E27FC236}">
                <a16:creationId xmlns:a16="http://schemas.microsoft.com/office/drawing/2014/main" xmlns="" id="{53CB8725-7AFB-EEB0-E391-FA23BF44FD5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816" y="3704525"/>
            <a:ext cx="3515298" cy="1624625"/>
          </a:xfrm>
          <a:prstGeom prst="rect">
            <a:avLst/>
          </a:prstGeom>
          <a:ln>
            <a:noFill/>
          </a:ln>
          <a:effectLst>
            <a:softEdge rad="112500"/>
          </a:effectLst>
        </p:spPr>
      </p:pic>
      <p:pic>
        <p:nvPicPr>
          <p:cNvPr id="28" name="Imagen 27">
            <a:extLst>
              <a:ext uri="{FF2B5EF4-FFF2-40B4-BE49-F238E27FC236}">
                <a16:creationId xmlns:a16="http://schemas.microsoft.com/office/drawing/2014/main" xmlns="" id="{B7A9D312-D875-4F60-6612-36E809781E3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0350" y="3665532"/>
            <a:ext cx="3741135" cy="1727584"/>
          </a:xfrm>
          <a:prstGeom prst="rect">
            <a:avLst/>
          </a:prstGeom>
          <a:ln>
            <a:noFill/>
          </a:ln>
          <a:effectLst>
            <a:softEdge rad="112500"/>
          </a:effectLst>
        </p:spPr>
      </p:pic>
      <p:sp>
        <p:nvSpPr>
          <p:cNvPr id="29" name="CuadroTexto 28">
            <a:extLst>
              <a:ext uri="{FF2B5EF4-FFF2-40B4-BE49-F238E27FC236}">
                <a16:creationId xmlns:a16="http://schemas.microsoft.com/office/drawing/2014/main" xmlns="" id="{68C472AA-C727-ECC1-614F-3798471537DD}"/>
              </a:ext>
            </a:extLst>
          </p:cNvPr>
          <p:cNvSpPr txBox="1"/>
          <p:nvPr/>
        </p:nvSpPr>
        <p:spPr>
          <a:xfrm>
            <a:off x="8344088" y="1505484"/>
            <a:ext cx="3193208" cy="1131656"/>
          </a:xfrm>
          <a:prstGeom prst="rect">
            <a:avLst/>
          </a:prstGeom>
          <a:noFill/>
        </p:spPr>
        <p:txBody>
          <a:bodyPr wrap="square">
            <a:spAutoFit/>
          </a:bodyPr>
          <a:lstStyle/>
          <a:p>
            <a:pPr algn="just">
              <a:lnSpc>
                <a:spcPct val="107000"/>
              </a:lnSpc>
              <a:spcAft>
                <a:spcPts val="750"/>
              </a:spcAft>
            </a:pPr>
            <a:r>
              <a:rPr lang="es-MX" sz="1600" dirty="0">
                <a:solidFill>
                  <a:srgbClr val="767171"/>
                </a:solidFill>
                <a:latin typeface="Roboto" panose="02000000000000000000" pitchFamily="2" charset="0"/>
                <a:cs typeface="Times New Roman" panose="02020603050405020304" pitchFamily="18" charset="0"/>
              </a:rPr>
              <a:t>EMAPASR-EP cuenta con redes sociales y página web. para la difusión de información de interés ciudadano.</a:t>
            </a:r>
            <a:endParaRPr lang="es-EC" sz="1600" dirty="0">
              <a:solidFill>
                <a:srgbClr val="767171"/>
              </a:solidFill>
              <a:latin typeface="Roboto" panose="02000000000000000000" pitchFamily="2" charset="0"/>
              <a:cs typeface="Times New Roman" panose="02020603050405020304" pitchFamily="18" charset="0"/>
            </a:endParaRPr>
          </a:p>
        </p:txBody>
      </p:sp>
      <p:pic>
        <p:nvPicPr>
          <p:cNvPr id="31" name="Imagen 30">
            <a:extLst>
              <a:ext uri="{FF2B5EF4-FFF2-40B4-BE49-F238E27FC236}">
                <a16:creationId xmlns:a16="http://schemas.microsoft.com/office/drawing/2014/main" xmlns="" id="{B63C6925-9C3D-F2F7-744B-673B710923CA}"/>
              </a:ext>
            </a:extLst>
          </p:cNvPr>
          <p:cNvPicPr>
            <a:picLocks noChangeAspect="1"/>
          </p:cNvPicPr>
          <p:nvPr/>
        </p:nvPicPr>
        <p:blipFill>
          <a:blip r:embed="rId8"/>
          <a:stretch>
            <a:fillRect/>
          </a:stretch>
        </p:blipFill>
        <p:spPr>
          <a:xfrm>
            <a:off x="8294346" y="2800871"/>
            <a:ext cx="3242949" cy="2294373"/>
          </a:xfrm>
          <a:prstGeom prst="rect">
            <a:avLst/>
          </a:prstGeom>
        </p:spPr>
      </p:pic>
    </p:spTree>
    <p:extLst>
      <p:ext uri="{BB962C8B-B14F-4D97-AF65-F5344CB8AC3E}">
        <p14:creationId xmlns:p14="http://schemas.microsoft.com/office/powerpoint/2010/main" val="32350284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744501" y="778597"/>
            <a:ext cx="10960098" cy="5124261"/>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 </a:t>
            </a:r>
            <a:endParaRPr lang="es-ES" sz="1600" dirty="0" smtClean="0">
              <a:solidFill>
                <a:schemeClr val="tx1">
                  <a:lumMod val="75000"/>
                  <a:lumOff val="25000"/>
                </a:schemeClr>
              </a:solidFill>
            </a:endParaRPr>
          </a:p>
          <a:p>
            <a:pPr algn="just">
              <a:spcAft>
                <a:spcPts val="750"/>
              </a:spcAft>
            </a:pPr>
            <a:r>
              <a:rPr lang="es-ES" sz="1600" dirty="0">
                <a:solidFill>
                  <a:srgbClr val="767171"/>
                </a:solidFill>
                <a:latin typeface="Roboto" panose="02000000000000000000" pitchFamily="2" charset="0"/>
                <a:cs typeface="Times New Roman" panose="02020603050405020304" pitchFamily="18" charset="0"/>
              </a:rPr>
              <a:t>Con respecto a la respuesta #2 solicitamos </a:t>
            </a:r>
            <a:r>
              <a:rPr lang="es-ES" sz="1600" dirty="0" smtClean="0">
                <a:solidFill>
                  <a:srgbClr val="767171"/>
                </a:solidFill>
                <a:latin typeface="Roboto" panose="02000000000000000000" pitchFamily="2" charset="0"/>
                <a:cs typeface="Times New Roman" panose="02020603050405020304" pitchFamily="18" charset="0"/>
              </a:rPr>
              <a:t>aclare</a:t>
            </a:r>
            <a:r>
              <a:rPr lang="es-ES" sz="1600" dirty="0">
                <a:solidFill>
                  <a:srgbClr val="767171"/>
                </a:solidFill>
                <a:latin typeface="Roboto" panose="02000000000000000000" pitchFamily="2" charset="0"/>
                <a:cs typeface="Times New Roman" panose="02020603050405020304" pitchFamily="18" charset="0"/>
              </a:rPr>
              <a:t>: ¿Cuáles son las razones técnicas para que se haya decidido que los trabajos de Zonificación Especifica de las ACMUS empiecen a desarrollarse recién en el tercer trimestre de 2023 tomando en cuenta que la ordenanza fue aprobada el 10 de diciembre 2021 y la rendición de cuentas corresponde al año 2022? ¿De quien fue la decisión para aplazar este importante trabajo de zonificación especifica de las ACMUS?</a:t>
            </a:r>
            <a:br>
              <a:rPr lang="es-ES" sz="1600" dirty="0">
                <a:solidFill>
                  <a:srgbClr val="767171"/>
                </a:solidFill>
                <a:latin typeface="Roboto" panose="02000000000000000000" pitchFamily="2" charset="0"/>
                <a:cs typeface="Times New Roman" panose="02020603050405020304" pitchFamily="18" charset="0"/>
              </a:rPr>
            </a:br>
            <a:r>
              <a:rPr lang="es-ES" sz="1600" dirty="0">
                <a:solidFill>
                  <a:srgbClr val="767171"/>
                </a:solidFill>
                <a:latin typeface="Roboto" panose="02000000000000000000" pitchFamily="2" charset="0"/>
                <a:cs typeface="Times New Roman" panose="02020603050405020304" pitchFamily="18" charset="0"/>
              </a:rPr>
              <a:t/>
            </a:r>
            <a:br>
              <a:rPr lang="es-ES" sz="1600" dirty="0">
                <a:solidFill>
                  <a:srgbClr val="767171"/>
                </a:solidFill>
                <a:latin typeface="Roboto" panose="02000000000000000000" pitchFamily="2" charset="0"/>
                <a:cs typeface="Times New Roman" panose="02020603050405020304" pitchFamily="18" charset="0"/>
              </a:rPr>
            </a:br>
            <a:r>
              <a:rPr lang="es-ES" sz="1600" dirty="0">
                <a:solidFill>
                  <a:srgbClr val="767171"/>
                </a:solidFill>
                <a:latin typeface="Roboto" panose="02000000000000000000" pitchFamily="2" charset="0"/>
                <a:cs typeface="Times New Roman" panose="02020603050405020304" pitchFamily="18" charset="0"/>
              </a:rPr>
              <a:t>En la respuesta #4, </a:t>
            </a:r>
            <a:r>
              <a:rPr lang="es-ES" sz="1600" dirty="0" smtClean="0">
                <a:solidFill>
                  <a:srgbClr val="767171"/>
                </a:solidFill>
                <a:latin typeface="Roboto" panose="02000000000000000000" pitchFamily="2" charset="0"/>
                <a:cs typeface="Times New Roman" panose="02020603050405020304" pitchFamily="18" charset="0"/>
              </a:rPr>
              <a:t>infórmenos: </a:t>
            </a:r>
            <a:r>
              <a:rPr lang="es-ES" sz="1600" dirty="0">
                <a:solidFill>
                  <a:srgbClr val="767171"/>
                </a:solidFill>
                <a:latin typeface="Roboto" panose="02000000000000000000" pitchFamily="2" charset="0"/>
                <a:cs typeface="Times New Roman" panose="02020603050405020304" pitchFamily="18" charset="0"/>
              </a:rPr>
              <a:t>¿Por qué EMAPA no ha facilitado ni una sola reunión en 2022 con los organismos involucrados en la protección de fuentes y zonas de recarga de </a:t>
            </a:r>
            <a:r>
              <a:rPr lang="es-ES" sz="1600" dirty="0" smtClean="0">
                <a:solidFill>
                  <a:srgbClr val="767171"/>
                </a:solidFill>
                <a:latin typeface="Roboto" panose="02000000000000000000" pitchFamily="2" charset="0"/>
                <a:cs typeface="Times New Roman" panose="02020603050405020304" pitchFamily="18" charset="0"/>
              </a:rPr>
              <a:t>agua </a:t>
            </a:r>
            <a:r>
              <a:rPr lang="es-ES" sz="1600" dirty="0">
                <a:solidFill>
                  <a:srgbClr val="767171"/>
                </a:solidFill>
                <a:latin typeface="Roboto" panose="02000000000000000000" pitchFamily="2" charset="0"/>
                <a:cs typeface="Times New Roman" panose="02020603050405020304" pitchFamily="18" charset="0"/>
              </a:rPr>
              <a:t>ecosistemas frágiles y otras áreas prioritarias para la conservación de la biodiversidad y el patrimonio natural del cantón Santa Rosa, se ha notificado al menos de la </a:t>
            </a:r>
            <a:r>
              <a:rPr lang="es-ES" sz="1600" dirty="0" smtClean="0">
                <a:solidFill>
                  <a:srgbClr val="767171"/>
                </a:solidFill>
                <a:latin typeface="Roboto" panose="02000000000000000000" pitchFamily="2" charset="0"/>
                <a:cs typeface="Times New Roman" panose="02020603050405020304" pitchFamily="18" charset="0"/>
              </a:rPr>
              <a:t>aprobación de </a:t>
            </a:r>
            <a:r>
              <a:rPr lang="es-ES" sz="1600" dirty="0">
                <a:solidFill>
                  <a:srgbClr val="767171"/>
                </a:solidFill>
                <a:latin typeface="Roboto" panose="02000000000000000000" pitchFamily="2" charset="0"/>
                <a:cs typeface="Times New Roman" panose="02020603050405020304" pitchFamily="18" charset="0"/>
              </a:rPr>
              <a:t>la ordenanza a los mismos</a:t>
            </a:r>
            <a:r>
              <a:rPr lang="es-ES" sz="1600" dirty="0" smtClean="0">
                <a:solidFill>
                  <a:srgbClr val="767171"/>
                </a:solidFill>
                <a:latin typeface="Roboto" panose="02000000000000000000" pitchFamily="2" charset="0"/>
                <a:cs typeface="Times New Roman" panose="02020603050405020304" pitchFamily="18" charset="0"/>
              </a:rPr>
              <a:t>? </a:t>
            </a:r>
            <a:r>
              <a:rPr lang="es-ES" sz="1600" dirty="0">
                <a:solidFill>
                  <a:srgbClr val="767171"/>
                </a:solidFill>
                <a:latin typeface="Roboto" panose="02000000000000000000" pitchFamily="2" charset="0"/>
                <a:cs typeface="Times New Roman" panose="02020603050405020304" pitchFamily="18" charset="0"/>
              </a:rPr>
              <a:t/>
            </a:r>
            <a:br>
              <a:rPr lang="es-ES" sz="1600" dirty="0">
                <a:solidFill>
                  <a:srgbClr val="767171"/>
                </a:solidFill>
                <a:latin typeface="Roboto" panose="02000000000000000000" pitchFamily="2" charset="0"/>
                <a:cs typeface="Times New Roman" panose="02020603050405020304" pitchFamily="18" charset="0"/>
              </a:rPr>
            </a:br>
            <a:r>
              <a:rPr lang="es-ES" sz="1600" dirty="0">
                <a:solidFill>
                  <a:srgbClr val="767171"/>
                </a:solidFill>
                <a:latin typeface="Roboto" panose="02000000000000000000" pitchFamily="2" charset="0"/>
                <a:cs typeface="Times New Roman" panose="02020603050405020304" pitchFamily="18" charset="0"/>
              </a:rPr>
              <a:t/>
            </a:r>
            <a:br>
              <a:rPr lang="es-ES" sz="1600" dirty="0">
                <a:solidFill>
                  <a:srgbClr val="767171"/>
                </a:solidFill>
                <a:latin typeface="Roboto" panose="02000000000000000000" pitchFamily="2" charset="0"/>
                <a:cs typeface="Times New Roman" panose="02020603050405020304" pitchFamily="18" charset="0"/>
              </a:rPr>
            </a:br>
            <a:r>
              <a:rPr lang="es-ES" sz="1600" dirty="0" smtClean="0">
                <a:solidFill>
                  <a:srgbClr val="767171"/>
                </a:solidFill>
                <a:latin typeface="Roboto" panose="02000000000000000000" pitchFamily="2" charset="0"/>
                <a:cs typeface="Times New Roman" panose="02020603050405020304" pitchFamily="18" charset="0"/>
              </a:rPr>
              <a:t>Con </a:t>
            </a:r>
            <a:r>
              <a:rPr lang="es-ES" sz="1600" dirty="0">
                <a:solidFill>
                  <a:srgbClr val="767171"/>
                </a:solidFill>
                <a:latin typeface="Roboto" panose="02000000000000000000" pitchFamily="2" charset="0"/>
                <a:cs typeface="Times New Roman" panose="02020603050405020304" pitchFamily="18" charset="0"/>
              </a:rPr>
              <a:t>relación a la respuesta #6: Los artículos de la ordenanza que determinan la asignación de recursos por parte del GAD para protección ambiental y el manejo técnico de las ACMUS no están sujetos a que el "Programa Para Protección de Ecosistemas </a:t>
            </a:r>
            <a:r>
              <a:rPr lang="es-ES" sz="1600" dirty="0" err="1">
                <a:solidFill>
                  <a:srgbClr val="767171"/>
                </a:solidFill>
                <a:latin typeface="Roboto" panose="02000000000000000000" pitchFamily="2" charset="0"/>
                <a:cs typeface="Times New Roman" panose="02020603050405020304" pitchFamily="18" charset="0"/>
              </a:rPr>
              <a:t>f</a:t>
            </a:r>
            <a:r>
              <a:rPr lang="es-ES" sz="1600" dirty="0" err="1" smtClean="0">
                <a:solidFill>
                  <a:srgbClr val="767171"/>
                </a:solidFill>
                <a:latin typeface="Roboto" panose="02000000000000000000" pitchFamily="2" charset="0"/>
                <a:cs typeface="Times New Roman" panose="02020603050405020304" pitchFamily="18" charset="0"/>
              </a:rPr>
              <a:t>ragiles</a:t>
            </a:r>
            <a:r>
              <a:rPr lang="es-ES" sz="1600" dirty="0">
                <a:solidFill>
                  <a:srgbClr val="767171"/>
                </a:solidFill>
                <a:latin typeface="Roboto" panose="02000000000000000000" pitchFamily="2" charset="0"/>
                <a:cs typeface="Times New Roman" panose="02020603050405020304" pitchFamily="18" charset="0"/>
              </a:rPr>
              <a:t>" esté terminado o en fase de desarrollo. Los recursos tenían que haberse asignado de manera directa en cumplimento de lo que dispone la ordenanza. ¿Por qué no se reclamó la asignación de estos recursos en 2022?</a:t>
            </a:r>
            <a:br>
              <a:rPr lang="es-ES" sz="1600" dirty="0">
                <a:solidFill>
                  <a:srgbClr val="767171"/>
                </a:solidFill>
                <a:latin typeface="Roboto" panose="02000000000000000000" pitchFamily="2" charset="0"/>
                <a:cs typeface="Times New Roman" panose="02020603050405020304" pitchFamily="18" charset="0"/>
              </a:rPr>
            </a:br>
            <a:r>
              <a:rPr lang="es-ES" dirty="0">
                <a:solidFill>
                  <a:srgbClr val="767171"/>
                </a:solidFill>
                <a:latin typeface="Roboto" panose="02000000000000000000" pitchFamily="2" charset="0"/>
                <a:cs typeface="Times New Roman" panose="02020603050405020304" pitchFamily="18" charset="0"/>
              </a:rPr>
              <a:t/>
            </a:r>
            <a:br>
              <a:rPr lang="es-ES" dirty="0">
                <a:solidFill>
                  <a:srgbClr val="767171"/>
                </a:solidFill>
                <a:latin typeface="Roboto" panose="02000000000000000000" pitchFamily="2" charset="0"/>
                <a:cs typeface="Times New Roman" panose="02020603050405020304" pitchFamily="18" charset="0"/>
              </a:rPr>
            </a:br>
            <a:endParaRPr lang="es-MX" b="1" u="sng" dirty="0">
              <a:solidFill>
                <a:srgbClr val="767171"/>
              </a:solidFill>
              <a:latin typeface="Roboto" panose="02000000000000000000" pitchFamily="2"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1424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744501" y="905069"/>
            <a:ext cx="10590438" cy="4712335"/>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spcAft>
                <a:spcPts val="750"/>
              </a:spcAft>
            </a:pPr>
            <a:r>
              <a:rPr lang="es-MX" sz="1800" b="1" u="sng" dirty="0" smtClean="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ES" dirty="0">
                <a:solidFill>
                  <a:srgbClr val="767171"/>
                </a:solidFill>
                <a:latin typeface="Roboto" panose="02000000000000000000" pitchFamily="2" charset="0"/>
                <a:cs typeface="Times New Roman" panose="02020603050405020304" pitchFamily="18" charset="0"/>
              </a:rPr>
              <a:t/>
            </a:r>
            <a:br>
              <a:rPr lang="es-ES" dirty="0">
                <a:solidFill>
                  <a:srgbClr val="767171"/>
                </a:solidFill>
                <a:latin typeface="Roboto" panose="02000000000000000000" pitchFamily="2" charset="0"/>
                <a:cs typeface="Times New Roman" panose="02020603050405020304" pitchFamily="18" charset="0"/>
              </a:rPr>
            </a:br>
            <a:r>
              <a:rPr lang="es-ES" dirty="0">
                <a:solidFill>
                  <a:srgbClr val="767171"/>
                </a:solidFill>
                <a:latin typeface="Roboto" panose="02000000000000000000" pitchFamily="2" charset="0"/>
                <a:cs typeface="Times New Roman" panose="02020603050405020304" pitchFamily="18" charset="0"/>
              </a:rPr>
              <a:t/>
            </a:r>
            <a:br>
              <a:rPr lang="es-ES" dirty="0">
                <a:solidFill>
                  <a:srgbClr val="767171"/>
                </a:solidFill>
                <a:latin typeface="Roboto" panose="02000000000000000000" pitchFamily="2" charset="0"/>
                <a:cs typeface="Times New Roman" panose="02020603050405020304" pitchFamily="18" charset="0"/>
              </a:rPr>
            </a:br>
            <a:r>
              <a:rPr lang="es-ES" sz="1600" dirty="0">
                <a:solidFill>
                  <a:srgbClr val="767171"/>
                </a:solidFill>
                <a:latin typeface="Roboto" panose="02000000000000000000" pitchFamily="2" charset="0"/>
                <a:cs typeface="Times New Roman" panose="02020603050405020304" pitchFamily="18" charset="0"/>
              </a:rPr>
              <a:t>Solicitamos ampliación de la respuesta # 7: ¿Cuál es la fórmula que aplicaron para determinar los valores del nuevo pliego tarifario? ¿A cuánto asciende el valor por el cobró de la Tasa Ambiental</a:t>
            </a:r>
            <a:r>
              <a:rPr lang="es-ES" sz="1600" dirty="0" smtClean="0">
                <a:solidFill>
                  <a:srgbClr val="767171"/>
                </a:solidFill>
                <a:latin typeface="Roboto" panose="02000000000000000000" pitchFamily="2" charset="0"/>
                <a:cs typeface="Times New Roman" panose="02020603050405020304" pitchFamily="18" charset="0"/>
              </a:rPr>
              <a:t>?,</a:t>
            </a:r>
            <a:r>
              <a:rPr lang="es-ES" sz="1600" dirty="0">
                <a:solidFill>
                  <a:srgbClr val="767171"/>
                </a:solidFill>
                <a:latin typeface="Roboto" panose="02000000000000000000" pitchFamily="2" charset="0"/>
                <a:cs typeface="Times New Roman" panose="02020603050405020304" pitchFamily="18" charset="0"/>
              </a:rPr>
              <a:t/>
            </a:r>
            <a:br>
              <a:rPr lang="es-ES" sz="1600" dirty="0">
                <a:solidFill>
                  <a:srgbClr val="767171"/>
                </a:solidFill>
                <a:latin typeface="Roboto" panose="02000000000000000000" pitchFamily="2" charset="0"/>
                <a:cs typeface="Times New Roman" panose="02020603050405020304" pitchFamily="18" charset="0"/>
              </a:rPr>
            </a:br>
            <a:r>
              <a:rPr lang="es-ES" sz="1600" dirty="0">
                <a:solidFill>
                  <a:srgbClr val="767171"/>
                </a:solidFill>
                <a:latin typeface="Roboto" panose="02000000000000000000" pitchFamily="2" charset="0"/>
                <a:cs typeface="Times New Roman" panose="02020603050405020304" pitchFamily="18" charset="0"/>
              </a:rPr>
              <a:t/>
            </a:r>
            <a:br>
              <a:rPr lang="es-ES" sz="1600" dirty="0">
                <a:solidFill>
                  <a:srgbClr val="767171"/>
                </a:solidFill>
                <a:latin typeface="Roboto" panose="02000000000000000000" pitchFamily="2" charset="0"/>
                <a:cs typeface="Times New Roman" panose="02020603050405020304" pitchFamily="18" charset="0"/>
              </a:rPr>
            </a:br>
            <a:r>
              <a:rPr lang="es-ES" sz="1600" dirty="0">
                <a:solidFill>
                  <a:srgbClr val="767171"/>
                </a:solidFill>
                <a:latin typeface="Roboto" panose="02000000000000000000" pitchFamily="2" charset="0"/>
                <a:cs typeface="Times New Roman" panose="02020603050405020304" pitchFamily="18" charset="0"/>
              </a:rPr>
              <a:t>A la respuesta #8: ¿Se encuentra en "</a:t>
            </a:r>
            <a:r>
              <a:rPr lang="es-ES" sz="1600" dirty="0" err="1">
                <a:solidFill>
                  <a:srgbClr val="767171"/>
                </a:solidFill>
                <a:latin typeface="Roboto" panose="02000000000000000000" pitchFamily="2" charset="0"/>
                <a:cs typeface="Times New Roman" panose="02020603050405020304" pitchFamily="18" charset="0"/>
              </a:rPr>
              <a:t>analisis</a:t>
            </a:r>
            <a:r>
              <a:rPr lang="es-ES" sz="1600" dirty="0">
                <a:solidFill>
                  <a:srgbClr val="767171"/>
                </a:solidFill>
                <a:latin typeface="Roboto" panose="02000000000000000000" pitchFamily="2" charset="0"/>
                <a:cs typeface="Times New Roman" panose="02020603050405020304" pitchFamily="18" charset="0"/>
              </a:rPr>
              <a:t>" desde el 2021 la creación de la Subcuenta Especial del Banco Central denominada "Subcuenta Especial para la protección de Fuentes de Agua, en cumplimiento de lo que determina la ordenanza de ACMUS en su Art. 417</a:t>
            </a:r>
            <a:br>
              <a:rPr lang="es-ES" sz="1600" dirty="0">
                <a:solidFill>
                  <a:srgbClr val="767171"/>
                </a:solidFill>
                <a:latin typeface="Roboto" panose="02000000000000000000" pitchFamily="2" charset="0"/>
                <a:cs typeface="Times New Roman" panose="02020603050405020304" pitchFamily="18" charset="0"/>
              </a:rPr>
            </a:br>
            <a:r>
              <a:rPr lang="es-ES" sz="1600" dirty="0">
                <a:solidFill>
                  <a:srgbClr val="767171"/>
                </a:solidFill>
                <a:latin typeface="Roboto" panose="02000000000000000000" pitchFamily="2" charset="0"/>
                <a:cs typeface="Times New Roman" panose="02020603050405020304" pitchFamily="18" charset="0"/>
              </a:rPr>
              <a:t/>
            </a:r>
            <a:br>
              <a:rPr lang="es-ES" sz="1600" dirty="0">
                <a:solidFill>
                  <a:srgbClr val="767171"/>
                </a:solidFill>
                <a:latin typeface="Roboto" panose="02000000000000000000" pitchFamily="2" charset="0"/>
                <a:cs typeface="Times New Roman" panose="02020603050405020304" pitchFamily="18" charset="0"/>
              </a:rPr>
            </a:br>
            <a:r>
              <a:rPr lang="es-ES" sz="1600" dirty="0">
                <a:solidFill>
                  <a:srgbClr val="767171"/>
                </a:solidFill>
                <a:latin typeface="Roboto" panose="02000000000000000000" pitchFamily="2" charset="0"/>
                <a:cs typeface="Times New Roman" panose="02020603050405020304" pitchFamily="18" charset="0"/>
              </a:rPr>
              <a:t>Con respecto a la respuesta # 10: La respuesta no cumple con las expectativas de la pregunta, ya que los informes presentados por los técnicos de la UGA-EMAPASREP detallan claramente las afectaciones causadas a la calidad del agua, suficiente razón para que la EMAPASR-EP hubiera presentado las denuncias correspondientes, no solo en </a:t>
            </a:r>
            <a:r>
              <a:rPr lang="es-ES" sz="1600" dirty="0" smtClean="0">
                <a:solidFill>
                  <a:srgbClr val="767171"/>
                </a:solidFill>
                <a:latin typeface="Roboto" panose="02000000000000000000" pitchFamily="2" charset="0"/>
                <a:cs typeface="Times New Roman" panose="02020603050405020304" pitchFamily="18" charset="0"/>
              </a:rPr>
              <a:t>municipio pidiendo la aplicación de las sanciones contempladas en las ordenanzas de la ACMUS y la de Áridos y Pétreos, sino también en la fiscalía. </a:t>
            </a:r>
            <a:r>
              <a:rPr lang="es-ES" sz="1600" dirty="0">
                <a:solidFill>
                  <a:srgbClr val="767171"/>
                </a:solidFill>
                <a:latin typeface="Roboto" panose="02000000000000000000" pitchFamily="2" charset="0"/>
                <a:cs typeface="Times New Roman" panose="02020603050405020304" pitchFamily="18" charset="0"/>
              </a:rPr>
              <a:t>¿</a:t>
            </a:r>
            <a:r>
              <a:rPr lang="es-ES" sz="1600" dirty="0" smtClean="0">
                <a:solidFill>
                  <a:srgbClr val="767171"/>
                </a:solidFill>
                <a:latin typeface="Roboto" panose="02000000000000000000" pitchFamily="2" charset="0"/>
                <a:cs typeface="Times New Roman" panose="02020603050405020304" pitchFamily="18" charset="0"/>
              </a:rPr>
              <a:t>Cuántas denuncias por contaminación de las fuentes hídricas presento la EMAPASR-EP en la fiscalía en el año 2022</a:t>
            </a:r>
            <a:r>
              <a:rPr lang="es-ES" sz="1600" dirty="0">
                <a:solidFill>
                  <a:srgbClr val="767171"/>
                </a:solidFill>
                <a:latin typeface="Roboto" panose="02000000000000000000" pitchFamily="2" charset="0"/>
                <a:cs typeface="Times New Roman" panose="02020603050405020304" pitchFamily="18" charset="0"/>
              </a:rPr>
              <a:t> ?</a:t>
            </a:r>
            <a:r>
              <a:rPr lang="es-ES" sz="1600" dirty="0" smtClean="0">
                <a:solidFill>
                  <a:srgbClr val="767171"/>
                </a:solidFill>
                <a:latin typeface="Roboto" panose="02000000000000000000" pitchFamily="2" charset="0"/>
                <a:cs typeface="Times New Roman" panose="02020603050405020304" pitchFamily="18" charset="0"/>
              </a:rPr>
              <a:t> .</a:t>
            </a:r>
          </a:p>
          <a:p>
            <a:pPr algn="just">
              <a:lnSpc>
                <a:spcPct val="115000"/>
              </a:lnSpc>
              <a:spcAft>
                <a:spcPts val="750"/>
              </a:spcAft>
            </a:pPr>
            <a:endParaRPr lang="es-MX" b="1" u="sng" dirty="0">
              <a:solidFill>
                <a:srgbClr val="767171"/>
              </a:solidFill>
              <a:latin typeface="Roboto" panose="02000000000000000000" pitchFamily="2"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0016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6" name="Rectángulo 5">
            <a:extLst>
              <a:ext uri="{FF2B5EF4-FFF2-40B4-BE49-F238E27FC236}">
                <a16:creationId xmlns:a16="http://schemas.microsoft.com/office/drawing/2014/main" xmlns="" id="{CCB091DF-F499-5BFC-3078-75AF5FBE7507}"/>
              </a:ext>
            </a:extLst>
          </p:cNvPr>
          <p:cNvSpPr/>
          <p:nvPr/>
        </p:nvSpPr>
        <p:spPr>
          <a:xfrm>
            <a:off x="920627" y="610788"/>
            <a:ext cx="7042643" cy="963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750"/>
              </a:spcAft>
            </a:pP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RESUMEN</a:t>
            </a:r>
            <a:r>
              <a:rPr lang="es-MX" sz="1800" dirty="0">
                <a:solidFill>
                  <a:srgbClr val="333333"/>
                </a:solidFill>
                <a:effectLst/>
                <a:latin typeface="Roboto" panose="02000000000000000000" pitchFamily="2" charset="0"/>
                <a:ea typeface="Times New Roman" panose="02020603050405020304" pitchFamily="18" charset="0"/>
                <a:cs typeface="Times New Roman" panose="02020603050405020304" pitchFamily="18" charset="0"/>
              </a:rPr>
              <a:t> </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DE GASTOS EJECUTADOS DEL AÑO 2022</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750"/>
              </a:spcAft>
              <a:buFont typeface="Symbol" panose="05050102010706020507" pitchFamily="18" charset="2"/>
              <a:buChar char=""/>
            </a:pPr>
            <a:r>
              <a:rPr lang="es-MX" sz="1600" dirty="0">
                <a:solidFill>
                  <a:srgbClr val="3B3838"/>
                </a:solidFill>
                <a:effectLst/>
                <a:latin typeface="Roboto" panose="02000000000000000000" pitchFamily="2" charset="0"/>
                <a:ea typeface="Times New Roman" panose="02020603050405020304" pitchFamily="18" charset="0"/>
                <a:cs typeface="Times New Roman" panose="02020603050405020304" pitchFamily="18" charset="0"/>
              </a:rPr>
              <a:t>RESUMEN GENERAL DE GASTOS POR PROGRAMA</a:t>
            </a:r>
            <a:endParaRPr lang="es-EC"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endPar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endParaRPr>
          </a:p>
        </p:txBody>
      </p:sp>
      <p:graphicFrame>
        <p:nvGraphicFramePr>
          <p:cNvPr id="10" name="Gráfico 9">
            <a:extLst>
              <a:ext uri="{FF2B5EF4-FFF2-40B4-BE49-F238E27FC236}">
                <a16:creationId xmlns:a16="http://schemas.microsoft.com/office/drawing/2014/main" xmlns="" id="{A636D9E0-2BD3-7987-F06B-DFCFF785BE87}"/>
              </a:ext>
            </a:extLst>
          </p:cNvPr>
          <p:cNvGraphicFramePr/>
          <p:nvPr>
            <p:extLst/>
          </p:nvPr>
        </p:nvGraphicFramePr>
        <p:xfrm>
          <a:off x="3987554" y="1305417"/>
          <a:ext cx="4216892" cy="338058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Tabla 10">
            <a:extLst>
              <a:ext uri="{FF2B5EF4-FFF2-40B4-BE49-F238E27FC236}">
                <a16:creationId xmlns:a16="http://schemas.microsoft.com/office/drawing/2014/main" xmlns="" id="{07266382-C5C3-AC6A-59E1-8A57DE47573D}"/>
              </a:ext>
            </a:extLst>
          </p:cNvPr>
          <p:cNvGraphicFramePr>
            <a:graphicFrameLocks noGrp="1"/>
          </p:cNvGraphicFramePr>
          <p:nvPr>
            <p:extLst/>
          </p:nvPr>
        </p:nvGraphicFramePr>
        <p:xfrm>
          <a:off x="3192578" y="4739262"/>
          <a:ext cx="5988667" cy="824880"/>
        </p:xfrm>
        <a:graphic>
          <a:graphicData uri="http://schemas.openxmlformats.org/drawingml/2006/table">
            <a:tbl>
              <a:tblPr firstRow="1" firstCol="1" bandRow="1">
                <a:tableStyleId>{9D7B26C5-4107-4FEC-AEDC-1716B250A1EF}</a:tableStyleId>
              </a:tblPr>
              <a:tblGrid>
                <a:gridCol w="1073558">
                  <a:extLst>
                    <a:ext uri="{9D8B030D-6E8A-4147-A177-3AD203B41FA5}">
                      <a16:colId xmlns:a16="http://schemas.microsoft.com/office/drawing/2014/main" xmlns="" val="2483975731"/>
                    </a:ext>
                  </a:extLst>
                </a:gridCol>
                <a:gridCol w="1269348">
                  <a:extLst>
                    <a:ext uri="{9D8B030D-6E8A-4147-A177-3AD203B41FA5}">
                      <a16:colId xmlns:a16="http://schemas.microsoft.com/office/drawing/2014/main" xmlns="" val="264470580"/>
                    </a:ext>
                  </a:extLst>
                </a:gridCol>
                <a:gridCol w="1138602">
                  <a:extLst>
                    <a:ext uri="{9D8B030D-6E8A-4147-A177-3AD203B41FA5}">
                      <a16:colId xmlns:a16="http://schemas.microsoft.com/office/drawing/2014/main" xmlns="" val="885056849"/>
                    </a:ext>
                  </a:extLst>
                </a:gridCol>
                <a:gridCol w="1388924">
                  <a:extLst>
                    <a:ext uri="{9D8B030D-6E8A-4147-A177-3AD203B41FA5}">
                      <a16:colId xmlns:a16="http://schemas.microsoft.com/office/drawing/2014/main" xmlns="" val="4294725341"/>
                    </a:ext>
                  </a:extLst>
                </a:gridCol>
                <a:gridCol w="1118235">
                  <a:extLst>
                    <a:ext uri="{9D8B030D-6E8A-4147-A177-3AD203B41FA5}">
                      <a16:colId xmlns:a16="http://schemas.microsoft.com/office/drawing/2014/main" xmlns="" val="1295408335"/>
                    </a:ext>
                  </a:extLst>
                </a:gridCol>
              </a:tblGrid>
              <a:tr h="274960">
                <a:tc>
                  <a:txBody>
                    <a:bodyPr/>
                    <a:lstStyle/>
                    <a:p>
                      <a:pPr>
                        <a:lnSpc>
                          <a:spcPct val="107000"/>
                        </a:lnSpc>
                      </a:pPr>
                      <a:endParaRPr lang="es-EC" sz="1100" kern="100" dirty="0">
                        <a:effectLst/>
                        <a:latin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US" sz="900" kern="100">
                          <a:effectLst/>
                        </a:rPr>
                        <a:t>ADMINISTRACION</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900" kern="100">
                          <a:effectLst/>
                        </a:rPr>
                        <a:t>AGUA POTABLE</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900" kern="100" dirty="0">
                          <a:effectLst/>
                        </a:rPr>
                        <a:t>ALCANTARILLADO</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900" kern="100" dirty="0">
                          <a:effectLst/>
                        </a:rPr>
                        <a:t>TOTAL</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733744739"/>
                  </a:ext>
                </a:extLst>
              </a:tr>
              <a:tr h="274960">
                <a:tc>
                  <a:txBody>
                    <a:bodyPr/>
                    <a:lstStyle/>
                    <a:p>
                      <a:pPr algn="ctr">
                        <a:lnSpc>
                          <a:spcPct val="107000"/>
                        </a:lnSpc>
                        <a:spcAft>
                          <a:spcPts val="800"/>
                        </a:spcAft>
                      </a:pPr>
                      <a:r>
                        <a:rPr lang="en-US" sz="1100" kern="100">
                          <a:effectLst/>
                        </a:rPr>
                        <a:t>CODIFICADO</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US" sz="1000" kern="100">
                          <a:effectLst/>
                        </a:rPr>
                        <a:t>$ 1.058.507,00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$ 1.394.034,00</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$ 2.913.233,56</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000" kern="100">
                          <a:effectLst/>
                        </a:rPr>
                        <a:t>$ 5.365.774,56</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584115249"/>
                  </a:ext>
                </a:extLst>
              </a:tr>
              <a:tr h="274960">
                <a:tc>
                  <a:txBody>
                    <a:bodyPr/>
                    <a:lstStyle/>
                    <a:p>
                      <a:pPr algn="ctr">
                        <a:lnSpc>
                          <a:spcPct val="107000"/>
                        </a:lnSpc>
                        <a:spcAft>
                          <a:spcPts val="800"/>
                        </a:spcAft>
                      </a:pPr>
                      <a:r>
                        <a:rPr lang="en-US" sz="1100" kern="100" dirty="0">
                          <a:effectLst/>
                        </a:rPr>
                        <a:t>DEVENGADO</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en-US" sz="1100" kern="100">
                          <a:effectLst/>
                        </a:rPr>
                        <a:t>$ 843.863,26</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100" kern="100">
                          <a:effectLst/>
                        </a:rPr>
                        <a:t>$ 1.027.947,84</a:t>
                      </a:r>
                      <a:endParaRPr lang="es-EC"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100" kern="100" dirty="0">
                          <a:effectLst/>
                        </a:rPr>
                        <a:t>$ 1.576.772,93</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100" kern="100" dirty="0">
                          <a:effectLst/>
                        </a:rPr>
                        <a:t>$ 3.448.584,03</a:t>
                      </a:r>
                      <a:endParaRPr lang="es-EC"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810535610"/>
                  </a:ext>
                </a:extLst>
              </a:tr>
            </a:tbl>
          </a:graphicData>
        </a:graphic>
      </p:graphicFrame>
      <p:sp>
        <p:nvSpPr>
          <p:cNvPr id="12" name="Rectángulo 11">
            <a:extLst>
              <a:ext uri="{FF2B5EF4-FFF2-40B4-BE49-F238E27FC236}">
                <a16:creationId xmlns:a16="http://schemas.microsoft.com/office/drawing/2014/main" xmlns="" id="{4FD23E71-C306-9365-0121-5AFBF8638F43}"/>
              </a:ext>
            </a:extLst>
          </p:cNvPr>
          <p:cNvSpPr/>
          <p:nvPr/>
        </p:nvSpPr>
        <p:spPr>
          <a:xfrm>
            <a:off x="-93306" y="19865"/>
            <a:ext cx="488361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EMAPASR-EP EN CIFRAS</a:t>
            </a:r>
          </a:p>
        </p:txBody>
      </p:sp>
    </p:spTree>
    <p:extLst>
      <p:ext uri="{BB962C8B-B14F-4D97-AF65-F5344CB8AC3E}">
        <p14:creationId xmlns:p14="http://schemas.microsoft.com/office/powerpoint/2010/main" val="17868330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744501" y="1119674"/>
            <a:ext cx="10960098" cy="1063682"/>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 </a:t>
            </a:r>
            <a:r>
              <a:rPr lang="es-ES" dirty="0"/>
              <a:t>En </a:t>
            </a:r>
            <a:r>
              <a:rPr lang="es-ES" dirty="0">
                <a:solidFill>
                  <a:srgbClr val="767171"/>
                </a:solidFill>
                <a:latin typeface="Roboto" panose="02000000000000000000" pitchFamily="2" charset="0"/>
                <a:cs typeface="Times New Roman" panose="02020603050405020304" pitchFamily="18" charset="0"/>
              </a:rPr>
              <a:t>respuesta a las preguntas en los literales 1, 2, 3 y 5, se manifiesta lo siguiente: </a:t>
            </a:r>
            <a:endParaRPr lang="es-MX" dirty="0">
              <a:solidFill>
                <a:srgbClr val="767171"/>
              </a:solidFill>
              <a:latin typeface="Roboto" panose="02000000000000000000" pitchFamily="2" charset="0"/>
              <a:cs typeface="Times New Roman" panose="02020603050405020304" pitchFamily="18" charset="0"/>
            </a:endParaRPr>
          </a:p>
          <a:p>
            <a:pPr algn="just">
              <a:lnSpc>
                <a:spcPct val="115000"/>
              </a:lnSpc>
              <a:spcAft>
                <a:spcPts val="750"/>
              </a:spcAft>
            </a:pPr>
            <a:endParaRPr lang="es-MX" b="1" u="sng" dirty="0">
              <a:solidFill>
                <a:srgbClr val="767171"/>
              </a:solidFill>
              <a:latin typeface="Roboto" panose="02000000000000000000" pitchFamily="2"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626440" y="2274968"/>
            <a:ext cx="11078159" cy="364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b="1" dirty="0">
                <a:solidFill>
                  <a:srgbClr val="767171"/>
                </a:solidFill>
                <a:latin typeface="Roboto" panose="02000000000000000000" pitchFamily="2" charset="0"/>
                <a:cs typeface="Times New Roman" panose="02020603050405020304" pitchFamily="18" charset="0"/>
              </a:rPr>
              <a:t>RESPUESTA</a:t>
            </a:r>
            <a:r>
              <a:rPr lang="es-MX" dirty="0">
                <a:solidFill>
                  <a:srgbClr val="767171"/>
                </a:solidFill>
                <a:latin typeface="Roboto" panose="02000000000000000000" pitchFamily="2" charset="0"/>
                <a:cs typeface="Times New Roman" panose="02020603050405020304" pitchFamily="18" charset="0"/>
              </a:rPr>
              <a:t>: </a:t>
            </a:r>
            <a:r>
              <a:rPr lang="es-ES" dirty="0">
                <a:solidFill>
                  <a:srgbClr val="767171"/>
                </a:solidFill>
                <a:latin typeface="Roboto" panose="02000000000000000000" pitchFamily="2" charset="0"/>
                <a:cs typeface="Times New Roman" panose="02020603050405020304" pitchFamily="18" charset="0"/>
              </a:rPr>
              <a:t>El Plan Operativo Anual y el Presupuesto 2022 empezó a elaborarse desde el 30 de septiembre y fue aprobado por Directorio de EMAPASR-EP el 29 de noviembre de 2021, siendo el periodo de transición 2022-2023 considerado como año electoral y teniendo en consideración el Art. 107 del COPLAFIP en el que se establece que No se permite realizar reformas al presupuesto programado para el año 2022 hasta el cambio de autoridades que en este caso es 14 de mayo de 2023, como se detalla en los cuestionamientos de la Asamblea Ciudadana Local del Cantón Santa Rosa la ordenanza fue aprobada el 10 de diciembre de 2021 estando fuera del plazo para poder ingresar nuevos gastos en el presupuesto de EMAPASR-EP para el año 2022, el mismo procedimiento para aprobación de presupuesto lo rige el GAD Municipal del Cantón Santa Rosa enmarcados en lo establecido en el Código Orgánico de Planificación y Finanzas Publicas (COPLAFIP).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049303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8" name="Rectángulo 7">
            <a:extLst>
              <a:ext uri="{FF2B5EF4-FFF2-40B4-BE49-F238E27FC236}">
                <a16:creationId xmlns:a16="http://schemas.microsoft.com/office/drawing/2014/main" xmlns="" id="{5CB75C98-584E-92B6-0B88-C35AA6620ED7}"/>
              </a:ext>
            </a:extLst>
          </p:cNvPr>
          <p:cNvSpPr/>
          <p:nvPr/>
        </p:nvSpPr>
        <p:spPr>
          <a:xfrm>
            <a:off x="441324" y="1779663"/>
            <a:ext cx="11487151" cy="2150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ES" dirty="0">
                <a:solidFill>
                  <a:srgbClr val="767171"/>
                </a:solidFill>
                <a:latin typeface="Roboto" panose="02000000000000000000" pitchFamily="2" charset="0"/>
                <a:cs typeface="Times New Roman" panose="02020603050405020304" pitchFamily="18" charset="0"/>
              </a:rPr>
              <a:t>EMAPASR-EP ha realizado reuniones con cada una de los entes involucrados en la ordenanza "PARA LA PROTECCIÓN DE FUENTES Y ZONAS DE RECARGA DE AGUA ECOSISTEMAS FRÁGILES Y OTRAS ÁREAS PRIORITARIAS PARA LA CONSERVACIÓN DE LA BIODIVERSIDAD Y EL PATRIMONIO NATURAL DEL CANTÓN SANTA ROSA", como se mencionó anteriormente debido a la restricción del presupuesto no se han podido desarrollar las actividades que se establecen en la ordenanza, la ordenanza fue aprobada en cesión de consejo cantonal quienes son los responsables de su aprobación y posterior publicación en el registro oficial</a:t>
            </a:r>
            <a:r>
              <a:rPr lang="es-MX" dirty="0">
                <a:solidFill>
                  <a:srgbClr val="767171"/>
                </a:solidFill>
                <a:latin typeface="Roboto" panose="02000000000000000000" pitchFamily="2" charset="0"/>
                <a:cs typeface="Times New Roman" panose="02020603050405020304" pitchFamily="18" charset="0"/>
              </a:rPr>
              <a:t>.</a:t>
            </a:r>
            <a:endParaRPr lang="es-EC" dirty="0">
              <a:solidFill>
                <a:srgbClr val="767171"/>
              </a:solidFill>
              <a:latin typeface="Roboto" panose="02000000000000000000" pitchFamily="2" charset="0"/>
              <a:cs typeface="Times New Roman" panose="02020603050405020304" pitchFamily="18" charset="0"/>
            </a:endParaRPr>
          </a:p>
          <a:p>
            <a:pPr algn="just">
              <a:lnSpc>
                <a:spcPct val="115000"/>
              </a:lnSpc>
              <a:spcAft>
                <a:spcPts val="750"/>
              </a:spcAft>
            </a:pP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42467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615951" y="1024678"/>
            <a:ext cx="10960098" cy="1063682"/>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 </a:t>
            </a:r>
            <a:r>
              <a:rPr lang="es-ES" dirty="0"/>
              <a:t>En </a:t>
            </a:r>
            <a:r>
              <a:rPr lang="es-ES" dirty="0">
                <a:solidFill>
                  <a:srgbClr val="767171"/>
                </a:solidFill>
                <a:latin typeface="Roboto" panose="02000000000000000000" pitchFamily="2" charset="0"/>
                <a:cs typeface="Times New Roman" panose="02020603050405020304" pitchFamily="18" charset="0"/>
              </a:rPr>
              <a:t>Respuesta a pregunta al literal 4:</a:t>
            </a:r>
            <a:endParaRPr lang="es-EC" dirty="0">
              <a:solidFill>
                <a:srgbClr val="767171"/>
              </a:solidFill>
              <a:latin typeface="Roboto" panose="02000000000000000000" pitchFamily="2"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615951" y="2183355"/>
            <a:ext cx="11078159" cy="3200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b="1" dirty="0">
                <a:solidFill>
                  <a:srgbClr val="767171"/>
                </a:solidFill>
                <a:latin typeface="Roboto" panose="02000000000000000000" pitchFamily="2" charset="0"/>
                <a:cs typeface="Times New Roman" panose="02020603050405020304" pitchFamily="18" charset="0"/>
              </a:rPr>
              <a:t>RESPUESTA</a:t>
            </a:r>
            <a:r>
              <a:rPr lang="es-MX" dirty="0">
                <a:solidFill>
                  <a:srgbClr val="767171"/>
                </a:solidFill>
                <a:latin typeface="Roboto" panose="02000000000000000000" pitchFamily="2" charset="0"/>
                <a:cs typeface="Times New Roman" panose="02020603050405020304" pitchFamily="18" charset="0"/>
              </a:rPr>
              <a:t>: </a:t>
            </a:r>
            <a:r>
              <a:rPr lang="es-ES" dirty="0">
                <a:solidFill>
                  <a:srgbClr val="767171"/>
                </a:solidFill>
                <a:latin typeface="Roboto" panose="02000000000000000000" pitchFamily="2" charset="0"/>
                <a:cs typeface="Times New Roman" panose="02020603050405020304" pitchFamily="18" charset="0"/>
              </a:rPr>
              <a:t>La EMAPASR-EP es una empresa prestadora de servicios de agua potable y alcantarillado, cuyas actividades (administrativas y operativas) son reguladas por la Agencia de Regulación y Control del Agua (ARCA), por tanto los costos por recaudación de agua potable, alcantarillado y tasa ambiental deben enmarcarse conforme a la Regulación Nro. DlR-ARCA-RG-006 NORMATIVA TÉCNICA PARA EL ESTABLECIMIENTO DE CRITERIOS TÉCNICOS Y ACTUARIALES PARA LA DETERMINACIÓN DE COSTOS SOSTENIBLES EN LA PRESTACIÓN DE LOS SERVICIOS DE AGUA POTABLE Y SANEAMIENTO Y, PARA LA FIJACIÓN DE TARIFAS POR LOS PRESTADORES PÚBLICOS DE ESTOS SERVICIOS, para más detalles se podrá revisar la formulación del pliego a través de los presentes enlaces:</a:t>
            </a:r>
            <a:endParaRPr lang="es-EC" dirty="0">
              <a:solidFill>
                <a:srgbClr val="767171"/>
              </a:solidFill>
              <a:latin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5950934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801653"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6" name="Rectángulo 5">
            <a:extLst>
              <a:ext uri="{FF2B5EF4-FFF2-40B4-BE49-F238E27FC236}">
                <a16:creationId xmlns:a16="http://schemas.microsoft.com/office/drawing/2014/main" xmlns="" id="{AE389D8C-CBDF-C914-5349-72916C2DAD39}"/>
              </a:ext>
            </a:extLst>
          </p:cNvPr>
          <p:cNvSpPr/>
          <p:nvPr/>
        </p:nvSpPr>
        <p:spPr>
          <a:xfrm>
            <a:off x="816563" y="1088432"/>
            <a:ext cx="10960098" cy="782077"/>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endPar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endParaRPr>
          </a:p>
          <a:p>
            <a:pPr algn="just">
              <a:lnSpc>
                <a:spcPct val="115000"/>
              </a:lnSpc>
              <a:spcAft>
                <a:spcPts val="750"/>
              </a:spcAft>
            </a:pPr>
            <a:r>
              <a:rPr lang="es-MX" sz="1800" b="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 </a:t>
            </a:r>
            <a:r>
              <a:rPr lang="es-ES" dirty="0">
                <a:solidFill>
                  <a:srgbClr val="767171"/>
                </a:solidFill>
                <a:latin typeface="Roboto" panose="02000000000000000000" pitchFamily="2" charset="0"/>
                <a:cs typeface="Times New Roman" panose="02020603050405020304" pitchFamily="18" charset="0"/>
              </a:rPr>
              <a:t>En Respuesta a pregunta al literal 6: : </a:t>
            </a:r>
            <a:endParaRPr lang="es-MX" dirty="0">
              <a:solidFill>
                <a:srgbClr val="767171"/>
              </a:solidFill>
              <a:latin typeface="Roboto" panose="02000000000000000000" pitchFamily="2" charset="0"/>
              <a:cs typeface="Times New Roman" panose="02020603050405020304" pitchFamily="18" charset="0"/>
            </a:endParaRPr>
          </a:p>
          <a:p>
            <a:pPr algn="just">
              <a:lnSpc>
                <a:spcPct val="115000"/>
              </a:lnSpc>
              <a:spcAft>
                <a:spcPts val="750"/>
              </a:spcAft>
            </a:pPr>
            <a:endParaRPr lang="es-MX" dirty="0">
              <a:solidFill>
                <a:srgbClr val="767171"/>
              </a:solidFill>
              <a:latin typeface="Roboto" panose="02000000000000000000" pitchFamily="2" charset="0"/>
              <a:cs typeface="Times New Roman" panose="02020603050405020304" pitchFamily="18" charset="0"/>
            </a:endParaRPr>
          </a:p>
          <a:p>
            <a:pPr algn="just">
              <a:lnSpc>
                <a:spcPct val="115000"/>
              </a:lnSpc>
              <a:spcAft>
                <a:spcPts val="750"/>
              </a:spcAft>
            </a:pP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xmlns="" id="{2D01A1C8-145A-EC5C-DD58-758DEA3135C6}"/>
              </a:ext>
            </a:extLst>
          </p:cNvPr>
          <p:cNvSpPr/>
          <p:nvPr/>
        </p:nvSpPr>
        <p:spPr>
          <a:xfrm>
            <a:off x="757532" y="2060363"/>
            <a:ext cx="11078159" cy="29634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b="1" dirty="0">
                <a:solidFill>
                  <a:srgbClr val="767171"/>
                </a:solidFill>
                <a:latin typeface="Roboto" panose="02000000000000000000" pitchFamily="2" charset="0"/>
                <a:cs typeface="Times New Roman" panose="02020603050405020304" pitchFamily="18" charset="0"/>
              </a:rPr>
              <a:t>RESPUESTA</a:t>
            </a:r>
            <a:r>
              <a:rPr lang="es-MX" dirty="0">
                <a:solidFill>
                  <a:srgbClr val="767171"/>
                </a:solidFill>
                <a:latin typeface="Roboto" panose="02000000000000000000" pitchFamily="2" charset="0"/>
                <a:cs typeface="Times New Roman" panose="02020603050405020304" pitchFamily="18" charset="0"/>
              </a:rPr>
              <a:t>: </a:t>
            </a:r>
            <a:r>
              <a:rPr lang="es-ES" dirty="0">
                <a:solidFill>
                  <a:srgbClr val="767171"/>
                </a:solidFill>
                <a:latin typeface="Roboto" panose="02000000000000000000" pitchFamily="2" charset="0"/>
                <a:cs typeface="Times New Roman" panose="02020603050405020304" pitchFamily="18" charset="0"/>
              </a:rPr>
              <a:t>La EMAPASR-EP ratifica la respuesta presentada en el informe preliminar de rendición de cuentas 2022, ya que de los informes presentados por los técnicos de la UGA y de la PTAP de la EMAPASR-EP en el AÑO 2022 los resultados establecieron que los parámetros de la calidad del agua estaban dentro de los parámetros permisibles, lo cual no hay razón alguna para presentar denuncias a Fiscalía en el año que se hace referencia</a:t>
            </a:r>
            <a:endParaRPr lang="es-EC" dirty="0">
              <a:solidFill>
                <a:srgbClr val="767171"/>
              </a:solidFill>
              <a:latin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6516541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pic>
        <p:nvPicPr>
          <p:cNvPr id="11" name="Imagen 10">
            <a:extLst>
              <a:ext uri="{FF2B5EF4-FFF2-40B4-BE49-F238E27FC236}">
                <a16:creationId xmlns:a16="http://schemas.microsoft.com/office/drawing/2014/main" xmlns="" id="{2B630C00-96DD-F5DB-62D4-70A885E00B1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4558" y="461367"/>
            <a:ext cx="5847181" cy="4903131"/>
          </a:xfrm>
          <a:prstGeom prst="rect">
            <a:avLst/>
          </a:prstGeom>
          <a:ln>
            <a:noFill/>
          </a:ln>
          <a:effectLst>
            <a:softEdge rad="112500"/>
          </a:effectLst>
        </p:spPr>
      </p:pic>
      <p:sp>
        <p:nvSpPr>
          <p:cNvPr id="8" name="Rectángulo 7">
            <a:extLst>
              <a:ext uri="{FF2B5EF4-FFF2-40B4-BE49-F238E27FC236}">
                <a16:creationId xmlns:a16="http://schemas.microsoft.com/office/drawing/2014/main" xmlns="" id="{85BF4F67-2DB2-0B88-E29F-D6A5AB08835C}"/>
              </a:ext>
            </a:extLst>
          </p:cNvPr>
          <p:cNvSpPr/>
          <p:nvPr/>
        </p:nvSpPr>
        <p:spPr>
          <a:xfrm>
            <a:off x="4905897" y="4228046"/>
            <a:ext cx="3606798" cy="864947"/>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6600" b="1" dirty="0">
                <a:solidFill>
                  <a:schemeClr val="bg1"/>
                </a:solidFill>
                <a:effectLst>
                  <a:glow rad="139700">
                    <a:schemeClr val="accent1">
                      <a:satMod val="175000"/>
                      <a:alpha val="40000"/>
                    </a:schemeClr>
                  </a:glow>
                </a:effectLst>
                <a:latin typeface="Berlin Sans FB Demi" panose="020E0802020502020306" pitchFamily="34" charset="0"/>
              </a:rPr>
              <a:t>GRACIAS</a:t>
            </a:r>
            <a:r>
              <a:rPr lang="es-EC" sz="2800" b="1" dirty="0">
                <a:solidFill>
                  <a:schemeClr val="tx1">
                    <a:lumMod val="75000"/>
                    <a:lumOff val="25000"/>
                  </a:schemeClr>
                </a:solidFill>
                <a:effectLst>
                  <a:glow rad="139700">
                    <a:schemeClr val="accent1">
                      <a:satMod val="175000"/>
                      <a:alpha val="40000"/>
                    </a:schemeClr>
                  </a:glow>
                </a:effectLst>
                <a:latin typeface="Berlin Sans FB Demi" panose="020E0802020502020306" pitchFamily="34" charset="0"/>
              </a:rPr>
              <a:t> </a:t>
            </a:r>
          </a:p>
        </p:txBody>
      </p:sp>
    </p:spTree>
    <p:extLst>
      <p:ext uri="{BB962C8B-B14F-4D97-AF65-F5344CB8AC3E}">
        <p14:creationId xmlns:p14="http://schemas.microsoft.com/office/powerpoint/2010/main" val="1152776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495937" y="181565"/>
            <a:ext cx="2561670" cy="690465"/>
          </a:xfrm>
          <a:prstGeom prst="rect">
            <a:avLst/>
          </a:prstGeom>
        </p:spPr>
      </p:pic>
      <p:sp>
        <p:nvSpPr>
          <p:cNvPr id="2" name="Rectángulo: esquinas redondeadas 1">
            <a:extLst>
              <a:ext uri="{FF2B5EF4-FFF2-40B4-BE49-F238E27FC236}">
                <a16:creationId xmlns:a16="http://schemas.microsoft.com/office/drawing/2014/main" xmlns="" id="{970FB415-5F54-3F34-C477-4E9D8D628673}"/>
              </a:ext>
            </a:extLst>
          </p:cNvPr>
          <p:cNvSpPr/>
          <p:nvPr/>
        </p:nvSpPr>
        <p:spPr>
          <a:xfrm>
            <a:off x="1237106" y="1547982"/>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a:extLst>
              <a:ext uri="{FF2B5EF4-FFF2-40B4-BE49-F238E27FC236}">
                <a16:creationId xmlns:a16="http://schemas.microsoft.com/office/drawing/2014/main" xmlns="" id="{820BF924-6B72-286B-0575-C3813F872A75}"/>
              </a:ext>
            </a:extLst>
          </p:cNvPr>
          <p:cNvSpPr/>
          <p:nvPr/>
        </p:nvSpPr>
        <p:spPr>
          <a:xfrm>
            <a:off x="1183777" y="955526"/>
            <a:ext cx="239318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bg2">
                    <a:lumMod val="50000"/>
                  </a:schemeClr>
                </a:solidFill>
                <a:effectLst/>
                <a:latin typeface="Berlin Sans FB Demi" panose="020E0802020502020306" pitchFamily="34" charset="0"/>
              </a:rPr>
              <a:t>C</a:t>
            </a:r>
            <a:r>
              <a:rPr lang="es-EC" sz="1600" b="1" dirty="0">
                <a:solidFill>
                  <a:schemeClr val="bg2">
                    <a:lumMod val="50000"/>
                  </a:schemeClr>
                </a:solidFill>
                <a:effectLst/>
                <a:latin typeface="Berlin Sans FB Demi" panose="020E0802020502020306" pitchFamily="34" charset="0"/>
              </a:rPr>
              <a:t>obertura servicio</a:t>
            </a:r>
          </a:p>
          <a:p>
            <a:pPr algn="ctr"/>
            <a:r>
              <a:rPr lang="es-EC" sz="1600" b="1" dirty="0">
                <a:solidFill>
                  <a:schemeClr val="bg2">
                    <a:lumMod val="50000"/>
                  </a:schemeClr>
                </a:solidFill>
                <a:effectLst/>
                <a:latin typeface="Berlin Sans FB Demi" panose="020E0802020502020306" pitchFamily="34" charset="0"/>
              </a:rPr>
              <a:t> agua potable</a:t>
            </a:r>
          </a:p>
        </p:txBody>
      </p:sp>
      <p:sp>
        <p:nvSpPr>
          <p:cNvPr id="8" name="Rectángulo 7">
            <a:extLst>
              <a:ext uri="{FF2B5EF4-FFF2-40B4-BE49-F238E27FC236}">
                <a16:creationId xmlns:a16="http://schemas.microsoft.com/office/drawing/2014/main" xmlns="" id="{34098743-17C2-6F2D-8363-65E74FEC8459}"/>
              </a:ext>
            </a:extLst>
          </p:cNvPr>
          <p:cNvSpPr/>
          <p:nvPr/>
        </p:nvSpPr>
        <p:spPr>
          <a:xfrm>
            <a:off x="2648576" y="1694745"/>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72,30 %</a:t>
            </a:r>
          </a:p>
        </p:txBody>
      </p:sp>
      <p:sp>
        <p:nvSpPr>
          <p:cNvPr id="13" name="Rectángulo 12">
            <a:extLst>
              <a:ext uri="{FF2B5EF4-FFF2-40B4-BE49-F238E27FC236}">
                <a16:creationId xmlns:a16="http://schemas.microsoft.com/office/drawing/2014/main" xmlns="" id="{8B621C62-06AA-5C92-A04F-B4C086BFD6EF}"/>
              </a:ext>
            </a:extLst>
          </p:cNvPr>
          <p:cNvSpPr/>
          <p:nvPr/>
        </p:nvSpPr>
        <p:spPr>
          <a:xfrm>
            <a:off x="1383180" y="1696531"/>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2022</a:t>
            </a:r>
          </a:p>
        </p:txBody>
      </p:sp>
      <p:sp>
        <p:nvSpPr>
          <p:cNvPr id="14" name="Flecha: a la derecha 13">
            <a:extLst>
              <a:ext uri="{FF2B5EF4-FFF2-40B4-BE49-F238E27FC236}">
                <a16:creationId xmlns:a16="http://schemas.microsoft.com/office/drawing/2014/main" xmlns="" id="{13B0537A-A628-6D48-5019-78664E3C81EC}"/>
              </a:ext>
            </a:extLst>
          </p:cNvPr>
          <p:cNvSpPr/>
          <p:nvPr/>
        </p:nvSpPr>
        <p:spPr>
          <a:xfrm>
            <a:off x="2266262" y="1813752"/>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5" name="Rectángulo: esquinas redondeadas 14">
            <a:extLst>
              <a:ext uri="{FF2B5EF4-FFF2-40B4-BE49-F238E27FC236}">
                <a16:creationId xmlns:a16="http://schemas.microsoft.com/office/drawing/2014/main" xmlns="" id="{97323AEC-3913-4F4F-336E-2ECDB0E3C473}"/>
              </a:ext>
            </a:extLst>
          </p:cNvPr>
          <p:cNvSpPr/>
          <p:nvPr/>
        </p:nvSpPr>
        <p:spPr>
          <a:xfrm>
            <a:off x="1288305" y="3113230"/>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Rectángulo 15">
            <a:extLst>
              <a:ext uri="{FF2B5EF4-FFF2-40B4-BE49-F238E27FC236}">
                <a16:creationId xmlns:a16="http://schemas.microsoft.com/office/drawing/2014/main" xmlns="" id="{31BAA4BD-95CF-E5C0-3D10-B56017C0483F}"/>
              </a:ext>
            </a:extLst>
          </p:cNvPr>
          <p:cNvSpPr/>
          <p:nvPr/>
        </p:nvSpPr>
        <p:spPr>
          <a:xfrm>
            <a:off x="1312802" y="2531137"/>
            <a:ext cx="2423754"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Cobertura servicio</a:t>
            </a:r>
          </a:p>
          <a:p>
            <a:pPr algn="ctr"/>
            <a:r>
              <a:rPr lang="es-EC" sz="1600" b="1" dirty="0">
                <a:solidFill>
                  <a:schemeClr val="bg2">
                    <a:lumMod val="50000"/>
                  </a:schemeClr>
                </a:solidFill>
                <a:effectLst/>
                <a:latin typeface="Berlin Sans FB Demi" panose="020E0802020502020306" pitchFamily="34" charset="0"/>
              </a:rPr>
              <a:t> alcantarillado</a:t>
            </a:r>
          </a:p>
        </p:txBody>
      </p:sp>
      <p:pic>
        <p:nvPicPr>
          <p:cNvPr id="17" name="Imagen 16">
            <a:extLst>
              <a:ext uri="{FF2B5EF4-FFF2-40B4-BE49-F238E27FC236}">
                <a16:creationId xmlns:a16="http://schemas.microsoft.com/office/drawing/2014/main" xmlns="" id="{5F58A08F-3495-046C-271B-5A42A1793A5B}"/>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Lst>
          </a:blip>
          <a:srcRect l="23278" t="6758" r="21401" b="5821"/>
          <a:stretch/>
        </p:blipFill>
        <p:spPr>
          <a:xfrm>
            <a:off x="891490" y="3249412"/>
            <a:ext cx="628159" cy="486648"/>
          </a:xfrm>
          <a:prstGeom prst="rect">
            <a:avLst/>
          </a:prstGeom>
        </p:spPr>
      </p:pic>
      <p:pic>
        <p:nvPicPr>
          <p:cNvPr id="18" name="Imagen 17">
            <a:extLst>
              <a:ext uri="{FF2B5EF4-FFF2-40B4-BE49-F238E27FC236}">
                <a16:creationId xmlns:a16="http://schemas.microsoft.com/office/drawing/2014/main" xmlns="" id="{906545F3-B376-190A-243A-17C9C413B6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10" b="89189" l="14530" r="78632">
                        <a14:foregroundMark x1="41880" y1="41441" x2="41880" y2="41441"/>
                        <a14:foregroundMark x1="36752" y1="15315" x2="36752" y2="15315"/>
                        <a14:foregroundMark x1="14530" y1="36937" x2="14530" y2="36937"/>
                        <a14:foregroundMark x1="75214" y1="86486" x2="75214" y2="86486"/>
                        <a14:foregroundMark x1="70085" y1="86486" x2="70085" y2="86486"/>
                        <a14:foregroundMark x1="77778" y1="89189" x2="77778" y2="89189"/>
                        <a14:foregroundMark x1="77778" y1="81081" x2="77778" y2="81081"/>
                        <a14:foregroundMark x1="73504" y1="60360" x2="73504" y2="60360"/>
                        <a14:foregroundMark x1="69231" y1="83784" x2="69231" y2="83784"/>
                        <a14:foregroundMark x1="70085" y1="87387" x2="70085" y2="87387"/>
                        <a14:foregroundMark x1="66667" y1="87387" x2="66667" y2="87387"/>
                      </a14:backgroundRemoval>
                    </a14:imgEffect>
                    <a14:imgEffect>
                      <a14:artisticPaintBrush/>
                    </a14:imgEffect>
                    <a14:imgEffect>
                      <a14:sharpenSoften amount="50000"/>
                    </a14:imgEffect>
                  </a14:imgLayer>
                </a14:imgProps>
              </a:ext>
            </a:extLst>
          </a:blip>
          <a:srcRect l="9791" r="12527"/>
          <a:stretch/>
        </p:blipFill>
        <p:spPr>
          <a:xfrm>
            <a:off x="910078" y="1642264"/>
            <a:ext cx="515222" cy="629224"/>
          </a:xfrm>
          <a:prstGeom prst="rect">
            <a:avLst/>
          </a:prstGeom>
        </p:spPr>
      </p:pic>
      <p:sp>
        <p:nvSpPr>
          <p:cNvPr id="19" name="Rectángulo 18">
            <a:extLst>
              <a:ext uri="{FF2B5EF4-FFF2-40B4-BE49-F238E27FC236}">
                <a16:creationId xmlns:a16="http://schemas.microsoft.com/office/drawing/2014/main" xmlns="" id="{138E01FF-E1D3-3F7A-E965-9A020497836F}"/>
              </a:ext>
            </a:extLst>
          </p:cNvPr>
          <p:cNvSpPr/>
          <p:nvPr/>
        </p:nvSpPr>
        <p:spPr>
          <a:xfrm>
            <a:off x="1423739" y="3248515"/>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2022</a:t>
            </a:r>
          </a:p>
        </p:txBody>
      </p:sp>
      <p:sp>
        <p:nvSpPr>
          <p:cNvPr id="20" name="Flecha: a la derecha 19">
            <a:extLst>
              <a:ext uri="{FF2B5EF4-FFF2-40B4-BE49-F238E27FC236}">
                <a16:creationId xmlns:a16="http://schemas.microsoft.com/office/drawing/2014/main" xmlns="" id="{1C845305-D269-9E17-EA1F-D8BAD7AEA8C8}"/>
              </a:ext>
            </a:extLst>
          </p:cNvPr>
          <p:cNvSpPr/>
          <p:nvPr/>
        </p:nvSpPr>
        <p:spPr>
          <a:xfrm>
            <a:off x="2258314" y="3367168"/>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1" name="Rectángulo 20">
            <a:extLst>
              <a:ext uri="{FF2B5EF4-FFF2-40B4-BE49-F238E27FC236}">
                <a16:creationId xmlns:a16="http://schemas.microsoft.com/office/drawing/2014/main" xmlns="" id="{A6527C9C-01E6-7676-71A5-D280F1733F9C}"/>
              </a:ext>
            </a:extLst>
          </p:cNvPr>
          <p:cNvSpPr/>
          <p:nvPr/>
        </p:nvSpPr>
        <p:spPr>
          <a:xfrm>
            <a:off x="2583548" y="3254544"/>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56,70 %</a:t>
            </a:r>
          </a:p>
        </p:txBody>
      </p:sp>
      <p:sp>
        <p:nvSpPr>
          <p:cNvPr id="22" name="Rectángulo: esquinas redondeadas 21">
            <a:extLst>
              <a:ext uri="{FF2B5EF4-FFF2-40B4-BE49-F238E27FC236}">
                <a16:creationId xmlns:a16="http://schemas.microsoft.com/office/drawing/2014/main" xmlns="" id="{EECD48DE-D57D-AD41-0302-D89485974843}"/>
              </a:ext>
            </a:extLst>
          </p:cNvPr>
          <p:cNvSpPr/>
          <p:nvPr/>
        </p:nvSpPr>
        <p:spPr>
          <a:xfrm>
            <a:off x="1312801" y="4584546"/>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Imagen 22">
            <a:extLst>
              <a:ext uri="{FF2B5EF4-FFF2-40B4-BE49-F238E27FC236}">
                <a16:creationId xmlns:a16="http://schemas.microsoft.com/office/drawing/2014/main" xmlns="" id="{638A29C4-75DB-2B30-69A3-983083691C5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24" b="93277" l="9620" r="89620">
                        <a14:foregroundMark x1="43038" y1="28011" x2="43038" y2="28011"/>
                        <a14:foregroundMark x1="87089" y1="46779" x2="87089" y2="46779"/>
                        <a14:foregroundMark x1="76962" y1="20728" x2="76962" y2="20728"/>
                        <a14:foregroundMark x1="26076" y1="15126" x2="26076" y2="15126"/>
                        <a14:foregroundMark x1="14430" y1="52381" x2="14430" y2="52381"/>
                        <a14:foregroundMark x1="49873" y1="89916" x2="49873" y2="89916"/>
                        <a14:foregroundMark x1="51646" y1="93557" x2="51646" y2="93557"/>
                        <a14:foregroundMark x1="56709" y1="89916" x2="56709" y2="89916"/>
                        <a14:foregroundMark x1="51646" y1="9524" x2="51646" y2="9524"/>
                        <a14:foregroundMark x1="31139" y1="13165" x2="31139" y2="13165"/>
                        <a14:foregroundMark x1="83544" y1="26331" x2="83544" y2="26331"/>
                      </a14:backgroundRemoval>
                    </a14:imgEffect>
                    <a14:imgEffect>
                      <a14:sharpenSoften amount="50000"/>
                    </a14:imgEffect>
                    <a14:imgEffect>
                      <a14:saturation sat="400000"/>
                    </a14:imgEffect>
                  </a14:imgLayer>
                </a14:imgProps>
              </a:ext>
            </a:extLst>
          </a:blip>
          <a:stretch>
            <a:fillRect/>
          </a:stretch>
        </p:blipFill>
        <p:spPr>
          <a:xfrm>
            <a:off x="923026" y="4678550"/>
            <a:ext cx="628160" cy="567729"/>
          </a:xfrm>
          <a:prstGeom prst="rect">
            <a:avLst/>
          </a:prstGeom>
        </p:spPr>
      </p:pic>
      <p:sp>
        <p:nvSpPr>
          <p:cNvPr id="24" name="Rectángulo 23">
            <a:extLst>
              <a:ext uri="{FF2B5EF4-FFF2-40B4-BE49-F238E27FC236}">
                <a16:creationId xmlns:a16="http://schemas.microsoft.com/office/drawing/2014/main" xmlns="" id="{E74686E5-301B-9DC4-48A1-26CC535A3A97}"/>
              </a:ext>
            </a:extLst>
          </p:cNvPr>
          <p:cNvSpPr/>
          <p:nvPr/>
        </p:nvSpPr>
        <p:spPr>
          <a:xfrm>
            <a:off x="1326153" y="4125337"/>
            <a:ext cx="2423754"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Continuidad del Servicio</a:t>
            </a:r>
          </a:p>
        </p:txBody>
      </p:sp>
      <p:sp>
        <p:nvSpPr>
          <p:cNvPr id="25" name="Rectángulo 24">
            <a:extLst>
              <a:ext uri="{FF2B5EF4-FFF2-40B4-BE49-F238E27FC236}">
                <a16:creationId xmlns:a16="http://schemas.microsoft.com/office/drawing/2014/main" xmlns="" id="{5C235049-4897-754E-B785-B897A7BF6135}"/>
              </a:ext>
            </a:extLst>
          </p:cNvPr>
          <p:cNvSpPr/>
          <p:nvPr/>
        </p:nvSpPr>
        <p:spPr>
          <a:xfrm>
            <a:off x="1383180" y="4705566"/>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2022</a:t>
            </a:r>
          </a:p>
        </p:txBody>
      </p:sp>
      <p:sp>
        <p:nvSpPr>
          <p:cNvPr id="26" name="Flecha: a la derecha 25">
            <a:extLst>
              <a:ext uri="{FF2B5EF4-FFF2-40B4-BE49-F238E27FC236}">
                <a16:creationId xmlns:a16="http://schemas.microsoft.com/office/drawing/2014/main" xmlns="" id="{0B19C044-8882-AD6A-9782-E9F3E841B586}"/>
              </a:ext>
            </a:extLst>
          </p:cNvPr>
          <p:cNvSpPr/>
          <p:nvPr/>
        </p:nvSpPr>
        <p:spPr>
          <a:xfrm>
            <a:off x="2271486" y="4810088"/>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7" name="Rectángulo 26">
            <a:extLst>
              <a:ext uri="{FF2B5EF4-FFF2-40B4-BE49-F238E27FC236}">
                <a16:creationId xmlns:a16="http://schemas.microsoft.com/office/drawing/2014/main" xmlns="" id="{7AE12CB0-E616-BC95-224D-0821423FF14B}"/>
              </a:ext>
            </a:extLst>
          </p:cNvPr>
          <p:cNvSpPr/>
          <p:nvPr/>
        </p:nvSpPr>
        <p:spPr>
          <a:xfrm>
            <a:off x="2625074" y="4714617"/>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latin typeface="Bahnschrift Condensed" panose="020B0502040204020203" pitchFamily="34" charset="0"/>
                <a:ea typeface="STHupo" panose="02010800040101010101" pitchFamily="2" charset="-122"/>
                <a:cs typeface="Aharoni" panose="02010803020104030203" pitchFamily="2" charset="-79"/>
              </a:rPr>
              <a:t>10</a:t>
            </a: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0 %</a:t>
            </a:r>
          </a:p>
        </p:txBody>
      </p:sp>
      <p:sp>
        <p:nvSpPr>
          <p:cNvPr id="28" name="Rectángulo 27">
            <a:extLst>
              <a:ext uri="{FF2B5EF4-FFF2-40B4-BE49-F238E27FC236}">
                <a16:creationId xmlns:a16="http://schemas.microsoft.com/office/drawing/2014/main" xmlns="" id="{7FB4761D-DD53-6512-8CBF-81B46F786A0C}"/>
              </a:ext>
            </a:extLst>
          </p:cNvPr>
          <p:cNvSpPr/>
          <p:nvPr/>
        </p:nvSpPr>
        <p:spPr>
          <a:xfrm>
            <a:off x="4798166" y="1893706"/>
            <a:ext cx="239318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Longitudes de redes construidas.</a:t>
            </a:r>
          </a:p>
        </p:txBody>
      </p:sp>
      <p:sp>
        <p:nvSpPr>
          <p:cNvPr id="29" name="Rectángulo: esquinas redondeadas 28">
            <a:extLst>
              <a:ext uri="{FF2B5EF4-FFF2-40B4-BE49-F238E27FC236}">
                <a16:creationId xmlns:a16="http://schemas.microsoft.com/office/drawing/2014/main" xmlns="" id="{272BB53E-06C6-933D-D2EF-025B4656B489}"/>
              </a:ext>
            </a:extLst>
          </p:cNvPr>
          <p:cNvSpPr/>
          <p:nvPr/>
        </p:nvSpPr>
        <p:spPr>
          <a:xfrm>
            <a:off x="4643993" y="2517947"/>
            <a:ext cx="2775057" cy="2074998"/>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 name="Imagen 29">
            <a:extLst>
              <a:ext uri="{FF2B5EF4-FFF2-40B4-BE49-F238E27FC236}">
                <a16:creationId xmlns:a16="http://schemas.microsoft.com/office/drawing/2014/main" xmlns="" id="{06D62674-B299-580D-3619-15BB3B9999F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910" b="89189" l="14530" r="78632">
                        <a14:foregroundMark x1="41880" y1="41441" x2="41880" y2="41441"/>
                        <a14:foregroundMark x1="36752" y1="15315" x2="36752" y2="15315"/>
                        <a14:foregroundMark x1="14530" y1="36937" x2="14530" y2="36937"/>
                        <a14:foregroundMark x1="75214" y1="86486" x2="75214" y2="86486"/>
                        <a14:foregroundMark x1="70085" y1="86486" x2="70085" y2="86486"/>
                        <a14:foregroundMark x1="77778" y1="89189" x2="77778" y2="89189"/>
                        <a14:foregroundMark x1="77778" y1="81081" x2="77778" y2="81081"/>
                        <a14:foregroundMark x1="73504" y1="60360" x2="73504" y2="60360"/>
                        <a14:foregroundMark x1="69231" y1="83784" x2="69231" y2="83784"/>
                        <a14:foregroundMark x1="70085" y1="87387" x2="70085" y2="87387"/>
                        <a14:foregroundMark x1="66667" y1="87387" x2="66667" y2="87387"/>
                      </a14:backgroundRemoval>
                    </a14:imgEffect>
                    <a14:imgEffect>
                      <a14:artisticPaintBrush/>
                    </a14:imgEffect>
                    <a14:imgEffect>
                      <a14:sharpenSoften amount="50000"/>
                    </a14:imgEffect>
                  </a14:imgLayer>
                </a14:imgProps>
              </a:ext>
            </a:extLst>
          </a:blip>
          <a:srcRect l="9791" r="12527"/>
          <a:stretch/>
        </p:blipFill>
        <p:spPr>
          <a:xfrm>
            <a:off x="4443154" y="3749028"/>
            <a:ext cx="601605" cy="791972"/>
          </a:xfrm>
          <a:prstGeom prst="rect">
            <a:avLst/>
          </a:prstGeom>
        </p:spPr>
      </p:pic>
      <p:pic>
        <p:nvPicPr>
          <p:cNvPr id="31" name="Imagen 30">
            <a:extLst>
              <a:ext uri="{FF2B5EF4-FFF2-40B4-BE49-F238E27FC236}">
                <a16:creationId xmlns:a16="http://schemas.microsoft.com/office/drawing/2014/main" xmlns="" id="{EA1CCB93-EDA3-D88E-1DDF-62F4659C3D64}"/>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300"/>
                    </a14:imgEffect>
                  </a14:imgLayer>
                </a14:imgProps>
              </a:ext>
            </a:extLst>
          </a:blip>
          <a:srcRect l="23278" t="6758" r="21401" b="5821"/>
          <a:stretch/>
        </p:blipFill>
        <p:spPr>
          <a:xfrm>
            <a:off x="4389353" y="3110892"/>
            <a:ext cx="601606" cy="466077"/>
          </a:xfrm>
          <a:prstGeom prst="rect">
            <a:avLst/>
          </a:prstGeom>
        </p:spPr>
      </p:pic>
      <p:sp>
        <p:nvSpPr>
          <p:cNvPr id="32" name="Rectángulo 31">
            <a:extLst>
              <a:ext uri="{FF2B5EF4-FFF2-40B4-BE49-F238E27FC236}">
                <a16:creationId xmlns:a16="http://schemas.microsoft.com/office/drawing/2014/main" xmlns="" id="{BBCDFBC2-F588-A305-12D5-213502F57DBD}"/>
              </a:ext>
            </a:extLst>
          </p:cNvPr>
          <p:cNvSpPr/>
          <p:nvPr/>
        </p:nvSpPr>
        <p:spPr>
          <a:xfrm>
            <a:off x="6238564" y="3776663"/>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1,14 Km</a:t>
            </a:r>
          </a:p>
        </p:txBody>
      </p:sp>
      <p:sp>
        <p:nvSpPr>
          <p:cNvPr id="33" name="Rectángulo 32">
            <a:extLst>
              <a:ext uri="{FF2B5EF4-FFF2-40B4-BE49-F238E27FC236}">
                <a16:creationId xmlns:a16="http://schemas.microsoft.com/office/drawing/2014/main" xmlns="" id="{955BE51A-0709-EA7C-3AB2-F75EB9DF0923}"/>
              </a:ext>
            </a:extLst>
          </p:cNvPr>
          <p:cNvSpPr/>
          <p:nvPr/>
        </p:nvSpPr>
        <p:spPr>
          <a:xfrm>
            <a:off x="6208094" y="3004710"/>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1,174 Km</a:t>
            </a:r>
          </a:p>
        </p:txBody>
      </p:sp>
      <p:sp>
        <p:nvSpPr>
          <p:cNvPr id="34" name="Flecha: a la derecha 33">
            <a:extLst>
              <a:ext uri="{FF2B5EF4-FFF2-40B4-BE49-F238E27FC236}">
                <a16:creationId xmlns:a16="http://schemas.microsoft.com/office/drawing/2014/main" xmlns="" id="{8161136A-D70F-0AA2-00E6-E29D698F6CCE}"/>
              </a:ext>
            </a:extLst>
          </p:cNvPr>
          <p:cNvSpPr/>
          <p:nvPr/>
        </p:nvSpPr>
        <p:spPr>
          <a:xfrm>
            <a:off x="5862562" y="3146882"/>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5" name="Flecha: a la derecha 34">
            <a:extLst>
              <a:ext uri="{FF2B5EF4-FFF2-40B4-BE49-F238E27FC236}">
                <a16:creationId xmlns:a16="http://schemas.microsoft.com/office/drawing/2014/main" xmlns="" id="{87986171-0AE0-99E0-BD6E-237F4B819688}"/>
              </a:ext>
            </a:extLst>
          </p:cNvPr>
          <p:cNvSpPr/>
          <p:nvPr/>
        </p:nvSpPr>
        <p:spPr>
          <a:xfrm>
            <a:off x="5836391" y="3895696"/>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6" name="Rectángulo 35">
            <a:extLst>
              <a:ext uri="{FF2B5EF4-FFF2-40B4-BE49-F238E27FC236}">
                <a16:creationId xmlns:a16="http://schemas.microsoft.com/office/drawing/2014/main" xmlns="" id="{752F29BD-E757-58E1-EBD1-C50C36AB2CC6}"/>
              </a:ext>
            </a:extLst>
          </p:cNvPr>
          <p:cNvSpPr/>
          <p:nvPr/>
        </p:nvSpPr>
        <p:spPr>
          <a:xfrm>
            <a:off x="4839492" y="2559405"/>
            <a:ext cx="1258699"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b="1" dirty="0">
                <a:solidFill>
                  <a:schemeClr val="bg2">
                    <a:lumMod val="50000"/>
                  </a:schemeClr>
                </a:solidFill>
                <a:effectLst/>
                <a:latin typeface="Berlin Sans FB Demi" panose="020E0802020502020306" pitchFamily="34" charset="0"/>
              </a:rPr>
              <a:t>Familias beneficiadas</a:t>
            </a:r>
          </a:p>
        </p:txBody>
      </p:sp>
      <p:sp>
        <p:nvSpPr>
          <p:cNvPr id="37" name="Rectángulo 36">
            <a:extLst>
              <a:ext uri="{FF2B5EF4-FFF2-40B4-BE49-F238E27FC236}">
                <a16:creationId xmlns:a16="http://schemas.microsoft.com/office/drawing/2014/main" xmlns="" id="{C54E0E03-5FF2-E400-12D5-BBC1CB13A2AF}"/>
              </a:ext>
            </a:extLst>
          </p:cNvPr>
          <p:cNvSpPr/>
          <p:nvPr/>
        </p:nvSpPr>
        <p:spPr>
          <a:xfrm>
            <a:off x="4947576" y="3042359"/>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437</a:t>
            </a:r>
          </a:p>
        </p:txBody>
      </p:sp>
      <p:sp>
        <p:nvSpPr>
          <p:cNvPr id="38" name="Rectángulo 37">
            <a:extLst>
              <a:ext uri="{FF2B5EF4-FFF2-40B4-BE49-F238E27FC236}">
                <a16:creationId xmlns:a16="http://schemas.microsoft.com/office/drawing/2014/main" xmlns="" id="{7C2FD9B1-340F-56EE-9471-D5619DB17E05}"/>
              </a:ext>
            </a:extLst>
          </p:cNvPr>
          <p:cNvSpPr/>
          <p:nvPr/>
        </p:nvSpPr>
        <p:spPr>
          <a:xfrm>
            <a:off x="4947576" y="3758721"/>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400</a:t>
            </a:r>
          </a:p>
        </p:txBody>
      </p:sp>
      <p:sp>
        <p:nvSpPr>
          <p:cNvPr id="39" name="Rectángulo: esquinas redondeadas 38">
            <a:extLst>
              <a:ext uri="{FF2B5EF4-FFF2-40B4-BE49-F238E27FC236}">
                <a16:creationId xmlns:a16="http://schemas.microsoft.com/office/drawing/2014/main" xmlns="" id="{ECDB7AFB-CA97-D611-646C-1CC257864F07}"/>
              </a:ext>
            </a:extLst>
          </p:cNvPr>
          <p:cNvSpPr/>
          <p:nvPr/>
        </p:nvSpPr>
        <p:spPr>
          <a:xfrm>
            <a:off x="8361899" y="1596356"/>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Rectángulo 39">
            <a:extLst>
              <a:ext uri="{FF2B5EF4-FFF2-40B4-BE49-F238E27FC236}">
                <a16:creationId xmlns:a16="http://schemas.microsoft.com/office/drawing/2014/main" xmlns="" id="{02FF34D1-3F74-21FF-C3B9-6DAAB72BC337}"/>
              </a:ext>
            </a:extLst>
          </p:cNvPr>
          <p:cNvSpPr/>
          <p:nvPr/>
        </p:nvSpPr>
        <p:spPr>
          <a:xfrm>
            <a:off x="8614432" y="1749494"/>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2022</a:t>
            </a:r>
          </a:p>
        </p:txBody>
      </p:sp>
      <p:pic>
        <p:nvPicPr>
          <p:cNvPr id="41" name="Imagen 40">
            <a:extLst>
              <a:ext uri="{FF2B5EF4-FFF2-40B4-BE49-F238E27FC236}">
                <a16:creationId xmlns:a16="http://schemas.microsoft.com/office/drawing/2014/main" xmlns="" id="{59704A0B-E58A-3BF9-9472-95F676B842F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341" b="97253" l="2876" r="94690">
                        <a14:foregroundMark x1="22124" y1="60989" x2="22124" y2="60989"/>
                        <a14:foregroundMark x1="28761" y1="55495" x2="28761" y2="55495"/>
                        <a14:foregroundMark x1="39602" y1="59890" x2="39602" y2="59890"/>
                        <a14:foregroundMark x1="47566" y1="73626" x2="47566" y2="73626"/>
                        <a14:foregroundMark x1="58628" y1="47253" x2="58628" y2="47253"/>
                        <a14:foregroundMark x1="59292" y1="21429" x2="59292" y2="21429"/>
                        <a14:foregroundMark x1="58628" y1="14286" x2="58628" y2="14286"/>
                        <a14:foregroundMark x1="61062" y1="14835" x2="61062" y2="14835"/>
                        <a14:foregroundMark x1="61062" y1="31868" x2="61062" y2="31868"/>
                        <a14:foregroundMark x1="67035" y1="54396" x2="67035" y2="54396"/>
                        <a14:foregroundMark x1="68142" y1="74725" x2="68142" y2="74725"/>
                        <a14:foregroundMark x1="57301" y1="97802" x2="57301" y2="97802"/>
                        <a14:foregroundMark x1="52876" y1="95055" x2="52876" y2="95055"/>
                        <a14:foregroundMark x1="17478" y1="56593" x2="17478" y2="56593"/>
                        <a14:foregroundMark x1="11947" y1="66484" x2="11947" y2="66484"/>
                        <a14:foregroundMark x1="5752" y1="80220" x2="5752" y2="80220"/>
                        <a14:foregroundMark x1="3097" y1="82967" x2="3097" y2="82967"/>
                        <a14:foregroundMark x1="15044" y1="78571" x2="15044" y2="78571"/>
                        <a14:foregroundMark x1="20575" y1="90110" x2="20575" y2="90110"/>
                        <a14:foregroundMark x1="82743" y1="84615" x2="82743" y2="84615"/>
                        <a14:foregroundMark x1="85177" y1="92857" x2="85177" y2="92857"/>
                        <a14:foregroundMark x1="82522" y1="93956" x2="82522" y2="93956"/>
                        <a14:foregroundMark x1="76549" y1="65385" x2="76549" y2="65385"/>
                        <a14:foregroundMark x1="84292" y1="67582" x2="84292" y2="67582"/>
                        <a14:foregroundMark x1="89159" y1="75275" x2="89159" y2="75275"/>
                        <a14:foregroundMark x1="94690" y1="84615" x2="94690" y2="84615"/>
                        <a14:foregroundMark x1="37389" y1="39011" x2="37389" y2="39011"/>
                        <a14:foregroundMark x1="39602" y1="35165" x2="39602" y2="35165"/>
                        <a14:foregroundMark x1="58628" y1="18132" x2="58628" y2="18132"/>
                        <a14:foregroundMark x1="57522" y1="15385" x2="57522" y2="15385"/>
                        <a14:foregroundMark x1="57301" y1="15934" x2="57301" y2="15934"/>
                        <a14:foregroundMark x1="82965" y1="50549" x2="82965" y2="50549"/>
                        <a14:foregroundMark x1="15044" y1="58242" x2="15044" y2="58242"/>
                        <a14:foregroundMark x1="9956" y1="70330" x2="9956" y2="70330"/>
                        <a14:foregroundMark x1="5310" y1="79121" x2="5310" y2="79121"/>
                        <a14:foregroundMark x1="19690" y1="89011" x2="19690" y2="89011"/>
                      </a14:backgroundRemoval>
                    </a14:imgEffect>
                  </a14:imgLayer>
                </a14:imgProps>
              </a:ext>
            </a:extLst>
          </a:blip>
          <a:stretch>
            <a:fillRect/>
          </a:stretch>
        </p:blipFill>
        <p:spPr>
          <a:xfrm>
            <a:off x="7947410" y="1660658"/>
            <a:ext cx="811327" cy="477385"/>
          </a:xfrm>
          <a:prstGeom prst="rect">
            <a:avLst/>
          </a:prstGeom>
        </p:spPr>
      </p:pic>
      <p:sp>
        <p:nvSpPr>
          <p:cNvPr id="42" name="Rectángulo 41">
            <a:extLst>
              <a:ext uri="{FF2B5EF4-FFF2-40B4-BE49-F238E27FC236}">
                <a16:creationId xmlns:a16="http://schemas.microsoft.com/office/drawing/2014/main" xmlns="" id="{B65F4B46-C4AA-0209-9E97-CB970CEF50BB}"/>
              </a:ext>
            </a:extLst>
          </p:cNvPr>
          <p:cNvSpPr/>
          <p:nvPr/>
        </p:nvSpPr>
        <p:spPr>
          <a:xfrm>
            <a:off x="8763616" y="1115752"/>
            <a:ext cx="1599962"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Usuarios</a:t>
            </a:r>
          </a:p>
        </p:txBody>
      </p:sp>
      <p:sp>
        <p:nvSpPr>
          <p:cNvPr id="43" name="Rectángulo: esquinas redondeadas 42">
            <a:extLst>
              <a:ext uri="{FF2B5EF4-FFF2-40B4-BE49-F238E27FC236}">
                <a16:creationId xmlns:a16="http://schemas.microsoft.com/office/drawing/2014/main" xmlns="" id="{8FF6FFEC-81B9-6245-3967-FB90AC11AB77}"/>
              </a:ext>
            </a:extLst>
          </p:cNvPr>
          <p:cNvSpPr/>
          <p:nvPr/>
        </p:nvSpPr>
        <p:spPr>
          <a:xfrm>
            <a:off x="8422389" y="3104920"/>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Rectángulo 43">
            <a:extLst>
              <a:ext uri="{FF2B5EF4-FFF2-40B4-BE49-F238E27FC236}">
                <a16:creationId xmlns:a16="http://schemas.microsoft.com/office/drawing/2014/main" xmlns="" id="{EEA49122-E7F0-0E94-5DB2-3EC5DA165A1C}"/>
              </a:ext>
            </a:extLst>
          </p:cNvPr>
          <p:cNvSpPr/>
          <p:nvPr/>
        </p:nvSpPr>
        <p:spPr>
          <a:xfrm>
            <a:off x="9833859" y="3251683"/>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81,16%</a:t>
            </a:r>
          </a:p>
        </p:txBody>
      </p:sp>
      <p:sp>
        <p:nvSpPr>
          <p:cNvPr id="45" name="Rectángulo 44">
            <a:extLst>
              <a:ext uri="{FF2B5EF4-FFF2-40B4-BE49-F238E27FC236}">
                <a16:creationId xmlns:a16="http://schemas.microsoft.com/office/drawing/2014/main" xmlns="" id="{5A57CFAE-F822-6697-2834-E9433C28D108}"/>
              </a:ext>
            </a:extLst>
          </p:cNvPr>
          <p:cNvSpPr/>
          <p:nvPr/>
        </p:nvSpPr>
        <p:spPr>
          <a:xfrm>
            <a:off x="8674922" y="3258058"/>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2022</a:t>
            </a:r>
          </a:p>
        </p:txBody>
      </p:sp>
      <p:sp>
        <p:nvSpPr>
          <p:cNvPr id="46" name="Flecha: a la derecha 45">
            <a:extLst>
              <a:ext uri="{FF2B5EF4-FFF2-40B4-BE49-F238E27FC236}">
                <a16:creationId xmlns:a16="http://schemas.microsoft.com/office/drawing/2014/main" xmlns="" id="{E9FF7D72-066E-DEF1-4A21-185BCCA9F7A4}"/>
              </a:ext>
            </a:extLst>
          </p:cNvPr>
          <p:cNvSpPr/>
          <p:nvPr/>
        </p:nvSpPr>
        <p:spPr>
          <a:xfrm>
            <a:off x="9531004" y="3366146"/>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7" name="Rectángulo 46">
            <a:extLst>
              <a:ext uri="{FF2B5EF4-FFF2-40B4-BE49-F238E27FC236}">
                <a16:creationId xmlns:a16="http://schemas.microsoft.com/office/drawing/2014/main" xmlns="" id="{EAE9CED5-7AE1-484E-1F45-2FDADFEB0DDE}"/>
              </a:ext>
            </a:extLst>
          </p:cNvPr>
          <p:cNvSpPr/>
          <p:nvPr/>
        </p:nvSpPr>
        <p:spPr>
          <a:xfrm>
            <a:off x="8409496" y="2572275"/>
            <a:ext cx="2423754"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Cobertura del Sistema de Micro medición</a:t>
            </a:r>
          </a:p>
        </p:txBody>
      </p:sp>
      <p:pic>
        <p:nvPicPr>
          <p:cNvPr id="48" name="Imagen 47">
            <a:extLst>
              <a:ext uri="{FF2B5EF4-FFF2-40B4-BE49-F238E27FC236}">
                <a16:creationId xmlns:a16="http://schemas.microsoft.com/office/drawing/2014/main" xmlns="" id="{59026D67-6C79-E286-80CC-FED1B647F482}"/>
              </a:ext>
            </a:extLst>
          </p:cNvPr>
          <p:cNvPicPr>
            <a:picLocks noChangeAspect="1"/>
          </p:cNvPicPr>
          <p:nvPr/>
        </p:nvPicPr>
        <p:blipFill>
          <a:blip r:embed="rId14"/>
          <a:stretch>
            <a:fillRect/>
          </a:stretch>
        </p:blipFill>
        <p:spPr>
          <a:xfrm>
            <a:off x="8165662" y="3239662"/>
            <a:ext cx="567033" cy="461045"/>
          </a:xfrm>
          <a:prstGeom prst="rect">
            <a:avLst/>
          </a:prstGeom>
        </p:spPr>
      </p:pic>
      <p:sp>
        <p:nvSpPr>
          <p:cNvPr id="49" name="Rectángulo: esquinas redondeadas 48">
            <a:extLst>
              <a:ext uri="{FF2B5EF4-FFF2-40B4-BE49-F238E27FC236}">
                <a16:creationId xmlns:a16="http://schemas.microsoft.com/office/drawing/2014/main" xmlns="" id="{C2E94FCA-F11B-400B-E1D1-57CC8B2A8E44}"/>
              </a:ext>
            </a:extLst>
          </p:cNvPr>
          <p:cNvSpPr/>
          <p:nvPr/>
        </p:nvSpPr>
        <p:spPr>
          <a:xfrm>
            <a:off x="8455229" y="4613233"/>
            <a:ext cx="2499450" cy="752827"/>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Rectángulo 49">
            <a:extLst>
              <a:ext uri="{FF2B5EF4-FFF2-40B4-BE49-F238E27FC236}">
                <a16:creationId xmlns:a16="http://schemas.microsoft.com/office/drawing/2014/main" xmlns="" id="{E62B5ABF-DB9A-96D6-3D93-DA73896303F2}"/>
              </a:ext>
            </a:extLst>
          </p:cNvPr>
          <p:cNvSpPr/>
          <p:nvPr/>
        </p:nvSpPr>
        <p:spPr>
          <a:xfrm>
            <a:off x="9866699" y="4759996"/>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1200</a:t>
            </a:r>
          </a:p>
        </p:txBody>
      </p:sp>
      <p:sp>
        <p:nvSpPr>
          <p:cNvPr id="51" name="Rectángulo 50">
            <a:extLst>
              <a:ext uri="{FF2B5EF4-FFF2-40B4-BE49-F238E27FC236}">
                <a16:creationId xmlns:a16="http://schemas.microsoft.com/office/drawing/2014/main" xmlns="" id="{4FEEFB7B-F42E-2DD9-E918-BA5518CCC8D0}"/>
              </a:ext>
            </a:extLst>
          </p:cNvPr>
          <p:cNvSpPr/>
          <p:nvPr/>
        </p:nvSpPr>
        <p:spPr>
          <a:xfrm>
            <a:off x="8707762" y="4766371"/>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1">
                    <a:lumMod val="50000"/>
                  </a:schemeClr>
                </a:solidFill>
                <a:effectLst/>
                <a:latin typeface="Bahnschrift" panose="020B0502040204020203" pitchFamily="34" charset="0"/>
                <a:ea typeface="STHupo" panose="02010800040101010101" pitchFamily="2" charset="-122"/>
                <a:cs typeface="Aharoni" panose="02010803020104030203" pitchFamily="2" charset="-79"/>
              </a:rPr>
              <a:t>2022</a:t>
            </a:r>
          </a:p>
        </p:txBody>
      </p:sp>
      <p:sp>
        <p:nvSpPr>
          <p:cNvPr id="52" name="Flecha: a la derecha 51">
            <a:extLst>
              <a:ext uri="{FF2B5EF4-FFF2-40B4-BE49-F238E27FC236}">
                <a16:creationId xmlns:a16="http://schemas.microsoft.com/office/drawing/2014/main" xmlns="" id="{2ED471EC-B0AD-8E98-01D3-EEC9B4F0B06F}"/>
              </a:ext>
            </a:extLst>
          </p:cNvPr>
          <p:cNvSpPr/>
          <p:nvPr/>
        </p:nvSpPr>
        <p:spPr>
          <a:xfrm>
            <a:off x="9563844" y="4874459"/>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53" name="Rectángulo 52">
            <a:extLst>
              <a:ext uri="{FF2B5EF4-FFF2-40B4-BE49-F238E27FC236}">
                <a16:creationId xmlns:a16="http://schemas.microsoft.com/office/drawing/2014/main" xmlns="" id="{ECC5D606-3DF7-A1CE-17F7-4C46924D7D01}"/>
              </a:ext>
            </a:extLst>
          </p:cNvPr>
          <p:cNvSpPr/>
          <p:nvPr/>
        </p:nvSpPr>
        <p:spPr>
          <a:xfrm>
            <a:off x="8460237" y="4051946"/>
            <a:ext cx="2423754" cy="5892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600" b="1" dirty="0">
                <a:solidFill>
                  <a:schemeClr val="bg2">
                    <a:lumMod val="50000"/>
                  </a:schemeClr>
                </a:solidFill>
                <a:effectLst/>
                <a:latin typeface="Berlin Sans FB Demi" panose="020E0802020502020306" pitchFamily="34" charset="0"/>
              </a:rPr>
              <a:t>Unidades de Micro medición instaladas</a:t>
            </a:r>
          </a:p>
        </p:txBody>
      </p:sp>
      <p:pic>
        <p:nvPicPr>
          <p:cNvPr id="54" name="Imagen 53">
            <a:extLst>
              <a:ext uri="{FF2B5EF4-FFF2-40B4-BE49-F238E27FC236}">
                <a16:creationId xmlns:a16="http://schemas.microsoft.com/office/drawing/2014/main" xmlns="" id="{0BE05972-C86B-1D63-09DE-D22890068E51}"/>
              </a:ext>
            </a:extLst>
          </p:cNvPr>
          <p:cNvPicPr>
            <a:picLocks noChangeAspect="1"/>
          </p:cNvPicPr>
          <p:nvPr/>
        </p:nvPicPr>
        <p:blipFill>
          <a:blip r:embed="rId14"/>
          <a:stretch>
            <a:fillRect/>
          </a:stretch>
        </p:blipFill>
        <p:spPr>
          <a:xfrm>
            <a:off x="8198502" y="4747975"/>
            <a:ext cx="567033" cy="461045"/>
          </a:xfrm>
          <a:prstGeom prst="rect">
            <a:avLst/>
          </a:prstGeom>
        </p:spPr>
      </p:pic>
      <p:sp>
        <p:nvSpPr>
          <p:cNvPr id="55" name="Rectángulo 54">
            <a:extLst>
              <a:ext uri="{FF2B5EF4-FFF2-40B4-BE49-F238E27FC236}">
                <a16:creationId xmlns:a16="http://schemas.microsoft.com/office/drawing/2014/main" xmlns="" id="{79F5D816-32E0-7A16-12FE-D315FD92EC34}"/>
              </a:ext>
            </a:extLst>
          </p:cNvPr>
          <p:cNvSpPr/>
          <p:nvPr/>
        </p:nvSpPr>
        <p:spPr>
          <a:xfrm>
            <a:off x="-165100" y="260966"/>
            <a:ext cx="488361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EMAPASR-EP EN CIFRAS</a:t>
            </a:r>
          </a:p>
        </p:txBody>
      </p:sp>
      <p:sp>
        <p:nvSpPr>
          <p:cNvPr id="56" name="Rectángulo 55">
            <a:extLst>
              <a:ext uri="{FF2B5EF4-FFF2-40B4-BE49-F238E27FC236}">
                <a16:creationId xmlns:a16="http://schemas.microsoft.com/office/drawing/2014/main" xmlns="" id="{FF46B728-16E0-B337-F28F-9893F98E9B0F}"/>
              </a:ext>
            </a:extLst>
          </p:cNvPr>
          <p:cNvSpPr/>
          <p:nvPr/>
        </p:nvSpPr>
        <p:spPr>
          <a:xfrm>
            <a:off x="9811628" y="1742534"/>
            <a:ext cx="997192" cy="477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rgbClr val="002060"/>
                </a:solidFill>
                <a:effectLst/>
                <a:latin typeface="Bahnschrift Condensed" panose="020B0502040204020203" pitchFamily="34" charset="0"/>
                <a:ea typeface="STHupo" panose="02010800040101010101" pitchFamily="2" charset="-122"/>
                <a:cs typeface="Aharoni" panose="02010803020104030203" pitchFamily="2" charset="-79"/>
              </a:rPr>
              <a:t>16 442</a:t>
            </a:r>
          </a:p>
        </p:txBody>
      </p:sp>
      <p:sp>
        <p:nvSpPr>
          <p:cNvPr id="57" name="Flecha: a la derecha 56">
            <a:extLst>
              <a:ext uri="{FF2B5EF4-FFF2-40B4-BE49-F238E27FC236}">
                <a16:creationId xmlns:a16="http://schemas.microsoft.com/office/drawing/2014/main" xmlns="" id="{C2B30CE7-7574-8DC2-68C4-2DE996A9F65E}"/>
              </a:ext>
            </a:extLst>
          </p:cNvPr>
          <p:cNvSpPr/>
          <p:nvPr/>
        </p:nvSpPr>
        <p:spPr>
          <a:xfrm>
            <a:off x="9494367" y="1844847"/>
            <a:ext cx="390262" cy="26834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Tree>
    <p:extLst>
      <p:ext uri="{BB962C8B-B14F-4D97-AF65-F5344CB8AC3E}">
        <p14:creationId xmlns:p14="http://schemas.microsoft.com/office/powerpoint/2010/main" val="3973474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pic>
        <p:nvPicPr>
          <p:cNvPr id="2" name="Imagen 1">
            <a:extLst>
              <a:ext uri="{FF2B5EF4-FFF2-40B4-BE49-F238E27FC236}">
                <a16:creationId xmlns:a16="http://schemas.microsoft.com/office/drawing/2014/main" xmlns="" id="{CBE86AA9-423F-3836-A406-5FB2220B445A}"/>
              </a:ext>
            </a:extLst>
          </p:cNvPr>
          <p:cNvPicPr>
            <a:picLocks noChangeAspect="1"/>
          </p:cNvPicPr>
          <p:nvPr/>
        </p:nvPicPr>
        <p:blipFill rotWithShape="1">
          <a:blip r:embed="rId6"/>
          <a:srcRect l="1308" t="8314"/>
          <a:stretch/>
        </p:blipFill>
        <p:spPr>
          <a:xfrm>
            <a:off x="-165100" y="0"/>
            <a:ext cx="7490333" cy="939063"/>
          </a:xfrm>
          <a:prstGeom prst="rect">
            <a:avLst/>
          </a:prstGeom>
          <a:ln>
            <a:noFill/>
          </a:ln>
          <a:effectLst>
            <a:glow rad="127000">
              <a:schemeClr val="accent1">
                <a:alpha val="0"/>
              </a:schemeClr>
            </a:glow>
          </a:effectLst>
        </p:spPr>
      </p:pic>
      <p:sp>
        <p:nvSpPr>
          <p:cNvPr id="3" name="Rectángulo 2">
            <a:extLst>
              <a:ext uri="{FF2B5EF4-FFF2-40B4-BE49-F238E27FC236}">
                <a16:creationId xmlns:a16="http://schemas.microsoft.com/office/drawing/2014/main" xmlns="" id="{9F65DBAD-B714-46A9-F679-DB7759485997}"/>
              </a:ext>
            </a:extLst>
          </p:cNvPr>
          <p:cNvSpPr/>
          <p:nvPr/>
        </p:nvSpPr>
        <p:spPr>
          <a:xfrm>
            <a:off x="579925" y="938414"/>
            <a:ext cx="10055091" cy="991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07000"/>
              </a:lnSpc>
              <a:spcAft>
                <a:spcPts val="800"/>
              </a:spcAft>
            </a:pPr>
            <a:r>
              <a:rPr lang="es-ES" sz="1600" b="0" i="0" dirty="0">
                <a:solidFill>
                  <a:srgbClr val="333333"/>
                </a:solidFill>
                <a:effectLst/>
                <a:latin typeface="Roboto" panose="02000000000000000000" pitchFamily="2" charset="0"/>
              </a:rPr>
              <a:t>EMAPASR-EP, pone a disposición de la ciudadanía las acciones realizadas y resultados obtenidos en el transcurso del año 2022,  en cumplimiento de lo que estipula la Ley de Participación Ciudadana y Control Social en su articulo </a:t>
            </a:r>
            <a:r>
              <a:rPr lang="es-EC" sz="1600" dirty="0">
                <a:solidFill>
                  <a:schemeClr val="tx1">
                    <a:lumMod val="95000"/>
                    <a:lumOff val="5000"/>
                  </a:schemeClr>
                </a:solidFill>
                <a:effectLst/>
                <a:latin typeface="Roboto" panose="02000000000000000000" pitchFamily="2" charset="0"/>
                <a:ea typeface="Calibri" panose="020F0502020204030204" pitchFamily="34" charset="0"/>
                <a:cs typeface="Times New Roman" panose="02020603050405020304" pitchFamily="18" charset="0"/>
              </a:rPr>
              <a:t> 90.</a:t>
            </a:r>
            <a:endParaRPr lang="es-EC" sz="1600" dirty="0">
              <a:solidFill>
                <a:schemeClr val="tx1">
                  <a:lumMod val="95000"/>
                  <a:lumOff val="5000"/>
                </a:schemeClr>
              </a:solidFill>
              <a:effectLst/>
              <a:ea typeface="Calibri" panose="020F0502020204030204" pitchFamily="34" charset="0"/>
              <a:cs typeface="Times New Roman" panose="02020603050405020304" pitchFamily="18" charset="0"/>
            </a:endParaRPr>
          </a:p>
        </p:txBody>
      </p:sp>
      <p:pic>
        <p:nvPicPr>
          <p:cNvPr id="8" name="Imagen 7">
            <a:extLst>
              <a:ext uri="{FF2B5EF4-FFF2-40B4-BE49-F238E27FC236}">
                <a16:creationId xmlns:a16="http://schemas.microsoft.com/office/drawing/2014/main" xmlns="" id="{06919725-C4BD-8E7A-A928-C88966F301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2133" y="1785232"/>
            <a:ext cx="1988153" cy="1988153"/>
          </a:xfrm>
          <a:prstGeom prst="rect">
            <a:avLst/>
          </a:prstGeom>
        </p:spPr>
      </p:pic>
      <p:pic>
        <p:nvPicPr>
          <p:cNvPr id="10" name="Imagen 9">
            <a:extLst>
              <a:ext uri="{FF2B5EF4-FFF2-40B4-BE49-F238E27FC236}">
                <a16:creationId xmlns:a16="http://schemas.microsoft.com/office/drawing/2014/main" xmlns="" id="{7619359C-51DA-70C9-866F-3780CFC7C91C}"/>
              </a:ext>
            </a:extLst>
          </p:cNvPr>
          <p:cNvPicPr>
            <a:picLocks noChangeAspect="1"/>
          </p:cNvPicPr>
          <p:nvPr/>
        </p:nvPicPr>
        <p:blipFill>
          <a:blip r:embed="rId8"/>
          <a:stretch>
            <a:fillRect/>
          </a:stretch>
        </p:blipFill>
        <p:spPr>
          <a:xfrm>
            <a:off x="2138459" y="1794140"/>
            <a:ext cx="1056106" cy="1886635"/>
          </a:xfrm>
          <a:prstGeom prst="rect">
            <a:avLst/>
          </a:prstGeom>
        </p:spPr>
      </p:pic>
      <p:pic>
        <p:nvPicPr>
          <p:cNvPr id="11" name="Imagen 10">
            <a:extLst>
              <a:ext uri="{FF2B5EF4-FFF2-40B4-BE49-F238E27FC236}">
                <a16:creationId xmlns:a16="http://schemas.microsoft.com/office/drawing/2014/main" xmlns="" id="{8298BDD5-88EF-2411-59FE-BD4D76593B23}"/>
              </a:ext>
            </a:extLst>
          </p:cNvPr>
          <p:cNvPicPr>
            <a:picLocks noChangeAspect="1"/>
          </p:cNvPicPr>
          <p:nvPr/>
        </p:nvPicPr>
        <p:blipFill>
          <a:blip r:embed="rId9"/>
          <a:stretch>
            <a:fillRect/>
          </a:stretch>
        </p:blipFill>
        <p:spPr>
          <a:xfrm>
            <a:off x="8522627" y="1806378"/>
            <a:ext cx="1873971" cy="1879062"/>
          </a:xfrm>
          <a:prstGeom prst="rect">
            <a:avLst/>
          </a:prstGeom>
        </p:spPr>
      </p:pic>
      <p:sp>
        <p:nvSpPr>
          <p:cNvPr id="12" name="Flecha: a la derecha 11">
            <a:extLst>
              <a:ext uri="{FF2B5EF4-FFF2-40B4-BE49-F238E27FC236}">
                <a16:creationId xmlns:a16="http://schemas.microsoft.com/office/drawing/2014/main" xmlns="" id="{AD1A2C40-31D8-6588-C86F-E9996931F053}"/>
              </a:ext>
            </a:extLst>
          </p:cNvPr>
          <p:cNvSpPr/>
          <p:nvPr/>
        </p:nvSpPr>
        <p:spPr>
          <a:xfrm>
            <a:off x="3654301" y="2371934"/>
            <a:ext cx="591843" cy="493474"/>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3" name="Flecha: a la derecha 12">
            <a:extLst>
              <a:ext uri="{FF2B5EF4-FFF2-40B4-BE49-F238E27FC236}">
                <a16:creationId xmlns:a16="http://schemas.microsoft.com/office/drawing/2014/main" xmlns="" id="{9B859243-84D1-377F-853B-F3D468736BAE}"/>
              </a:ext>
            </a:extLst>
          </p:cNvPr>
          <p:cNvSpPr/>
          <p:nvPr/>
        </p:nvSpPr>
        <p:spPr>
          <a:xfrm>
            <a:off x="7325233" y="2409475"/>
            <a:ext cx="582447" cy="516207"/>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5" name="Imagen 14">
            <a:extLst>
              <a:ext uri="{FF2B5EF4-FFF2-40B4-BE49-F238E27FC236}">
                <a16:creationId xmlns:a16="http://schemas.microsoft.com/office/drawing/2014/main" xmlns="" id="{88DA0E43-AF1F-2F8E-B885-0A06EBD57BC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6833" b="10167"/>
          <a:stretch/>
        </p:blipFill>
        <p:spPr>
          <a:xfrm>
            <a:off x="2712467" y="4203679"/>
            <a:ext cx="998228" cy="1619347"/>
          </a:xfrm>
          <a:prstGeom prst="rect">
            <a:avLst/>
          </a:prstGeom>
        </p:spPr>
      </p:pic>
      <p:pic>
        <p:nvPicPr>
          <p:cNvPr id="16" name="Imagen 15">
            <a:extLst>
              <a:ext uri="{FF2B5EF4-FFF2-40B4-BE49-F238E27FC236}">
                <a16:creationId xmlns:a16="http://schemas.microsoft.com/office/drawing/2014/main" xmlns="" id="{0FE67261-A337-EDD6-AC5A-E6DF5145BF8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130" b="5981"/>
          <a:stretch/>
        </p:blipFill>
        <p:spPr>
          <a:xfrm>
            <a:off x="1424210" y="4174336"/>
            <a:ext cx="997182" cy="1637347"/>
          </a:xfrm>
          <a:prstGeom prst="rect">
            <a:avLst/>
          </a:prstGeom>
        </p:spPr>
      </p:pic>
      <p:pic>
        <p:nvPicPr>
          <p:cNvPr id="17" name="Imagen 16">
            <a:extLst>
              <a:ext uri="{FF2B5EF4-FFF2-40B4-BE49-F238E27FC236}">
                <a16:creationId xmlns:a16="http://schemas.microsoft.com/office/drawing/2014/main" xmlns="" id="{A8B3C8C9-4F7E-6CB8-2B72-764CA40F585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3331" b="21881"/>
          <a:stretch/>
        </p:blipFill>
        <p:spPr>
          <a:xfrm>
            <a:off x="5084226" y="4234308"/>
            <a:ext cx="1304885" cy="1588718"/>
          </a:xfrm>
          <a:prstGeom prst="rect">
            <a:avLst/>
          </a:prstGeom>
        </p:spPr>
      </p:pic>
      <p:pic>
        <p:nvPicPr>
          <p:cNvPr id="18" name="Imagen 17">
            <a:extLst>
              <a:ext uri="{FF2B5EF4-FFF2-40B4-BE49-F238E27FC236}">
                <a16:creationId xmlns:a16="http://schemas.microsoft.com/office/drawing/2014/main" xmlns="" id="{5A7ED77F-9AD3-1200-FE4C-A966016F882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7666" b="14444"/>
          <a:stretch/>
        </p:blipFill>
        <p:spPr>
          <a:xfrm>
            <a:off x="8899478" y="4068055"/>
            <a:ext cx="1304885" cy="1678629"/>
          </a:xfrm>
          <a:prstGeom prst="rect">
            <a:avLst/>
          </a:prstGeom>
        </p:spPr>
      </p:pic>
      <p:sp>
        <p:nvSpPr>
          <p:cNvPr id="19" name="Flecha: a la derecha 18">
            <a:extLst>
              <a:ext uri="{FF2B5EF4-FFF2-40B4-BE49-F238E27FC236}">
                <a16:creationId xmlns:a16="http://schemas.microsoft.com/office/drawing/2014/main" xmlns="" id="{1FE8A332-978B-8A8C-FED1-9897E98EF916}"/>
              </a:ext>
            </a:extLst>
          </p:cNvPr>
          <p:cNvSpPr/>
          <p:nvPr/>
        </p:nvSpPr>
        <p:spPr>
          <a:xfrm rot="7397018">
            <a:off x="2122617" y="3789806"/>
            <a:ext cx="317311" cy="33995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C">
              <a:solidFill>
                <a:srgbClr val="FF0000"/>
              </a:solidFill>
            </a:endParaRPr>
          </a:p>
        </p:txBody>
      </p:sp>
      <p:sp>
        <p:nvSpPr>
          <p:cNvPr id="20" name="Flecha: a la derecha 19">
            <a:extLst>
              <a:ext uri="{FF2B5EF4-FFF2-40B4-BE49-F238E27FC236}">
                <a16:creationId xmlns:a16="http://schemas.microsoft.com/office/drawing/2014/main" xmlns="" id="{2C82EDB9-F9C1-4112-A5D5-3D874043B72E}"/>
              </a:ext>
            </a:extLst>
          </p:cNvPr>
          <p:cNvSpPr/>
          <p:nvPr/>
        </p:nvSpPr>
        <p:spPr>
          <a:xfrm rot="2496811">
            <a:off x="2836750" y="3789806"/>
            <a:ext cx="317311" cy="33995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C"/>
          </a:p>
        </p:txBody>
      </p:sp>
      <p:sp>
        <p:nvSpPr>
          <p:cNvPr id="21" name="Flecha: a la derecha 20">
            <a:extLst>
              <a:ext uri="{FF2B5EF4-FFF2-40B4-BE49-F238E27FC236}">
                <a16:creationId xmlns:a16="http://schemas.microsoft.com/office/drawing/2014/main" xmlns="" id="{2C05C061-8355-5435-1434-B0A390C64F87}"/>
              </a:ext>
            </a:extLst>
          </p:cNvPr>
          <p:cNvSpPr/>
          <p:nvPr/>
        </p:nvSpPr>
        <p:spPr>
          <a:xfrm rot="5400000">
            <a:off x="5578014" y="3869884"/>
            <a:ext cx="317311" cy="33995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C"/>
          </a:p>
        </p:txBody>
      </p:sp>
      <p:sp>
        <p:nvSpPr>
          <p:cNvPr id="22" name="Flecha: a la derecha 21">
            <a:extLst>
              <a:ext uri="{FF2B5EF4-FFF2-40B4-BE49-F238E27FC236}">
                <a16:creationId xmlns:a16="http://schemas.microsoft.com/office/drawing/2014/main" xmlns="" id="{571A5C52-87C1-F7A0-E9E5-AABBABA25249}"/>
              </a:ext>
            </a:extLst>
          </p:cNvPr>
          <p:cNvSpPr/>
          <p:nvPr/>
        </p:nvSpPr>
        <p:spPr>
          <a:xfrm rot="5400000">
            <a:off x="9315326" y="3745945"/>
            <a:ext cx="317311" cy="33995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213608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6" name="Rectángulo 5">
            <a:extLst>
              <a:ext uri="{FF2B5EF4-FFF2-40B4-BE49-F238E27FC236}">
                <a16:creationId xmlns:a16="http://schemas.microsoft.com/office/drawing/2014/main" xmlns="" id="{2451E459-2D52-3443-409B-6874E541E2F5}"/>
              </a:ext>
            </a:extLst>
          </p:cNvPr>
          <p:cNvSpPr/>
          <p:nvPr/>
        </p:nvSpPr>
        <p:spPr>
          <a:xfrm>
            <a:off x="3313376" y="344503"/>
            <a:ext cx="512064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3200" b="1" dirty="0">
                <a:solidFill>
                  <a:schemeClr val="tx1">
                    <a:lumMod val="75000"/>
                    <a:lumOff val="25000"/>
                  </a:schemeClr>
                </a:solidFill>
                <a:effectLst/>
                <a:latin typeface="Berlin Sans FB Demi" panose="020E0802020502020306" pitchFamily="34" charset="0"/>
              </a:rPr>
              <a:t>CONSULTA CIUDADANA</a:t>
            </a:r>
          </a:p>
        </p:txBody>
      </p:sp>
      <p:pic>
        <p:nvPicPr>
          <p:cNvPr id="14" name="Imagen 13">
            <a:extLst>
              <a:ext uri="{FF2B5EF4-FFF2-40B4-BE49-F238E27FC236}">
                <a16:creationId xmlns:a16="http://schemas.microsoft.com/office/drawing/2014/main" xmlns="" id="{CFA5F44A-0CBA-987E-E4DA-3A2B66D3A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049" y="1841382"/>
            <a:ext cx="2585746" cy="2585746"/>
          </a:xfrm>
          <a:prstGeom prst="rect">
            <a:avLst/>
          </a:prstGeom>
        </p:spPr>
      </p:pic>
      <p:pic>
        <p:nvPicPr>
          <p:cNvPr id="23" name="Imagen 22">
            <a:extLst>
              <a:ext uri="{FF2B5EF4-FFF2-40B4-BE49-F238E27FC236}">
                <a16:creationId xmlns:a16="http://schemas.microsoft.com/office/drawing/2014/main" xmlns="" id="{D574CFF9-0C32-CD70-8DD7-CF705AE5094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0" y="3342034"/>
            <a:ext cx="4682524" cy="2107136"/>
          </a:xfrm>
          <a:prstGeom prst="rect">
            <a:avLst/>
          </a:prstGeom>
        </p:spPr>
      </p:pic>
      <p:pic>
        <p:nvPicPr>
          <p:cNvPr id="24" name="Imagen 23">
            <a:extLst>
              <a:ext uri="{FF2B5EF4-FFF2-40B4-BE49-F238E27FC236}">
                <a16:creationId xmlns:a16="http://schemas.microsoft.com/office/drawing/2014/main" xmlns="" id="{79E57082-0C6D-0532-AF1B-76A4E0A566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6000" y="1119673"/>
            <a:ext cx="4676033" cy="2107136"/>
          </a:xfrm>
          <a:prstGeom prst="rect">
            <a:avLst/>
          </a:prstGeom>
        </p:spPr>
      </p:pic>
      <p:sp>
        <p:nvSpPr>
          <p:cNvPr id="25" name="Rectángulo 24">
            <a:extLst>
              <a:ext uri="{FF2B5EF4-FFF2-40B4-BE49-F238E27FC236}">
                <a16:creationId xmlns:a16="http://schemas.microsoft.com/office/drawing/2014/main" xmlns="" id="{27CB1FD8-449B-E164-9D92-A44509BD0731}"/>
              </a:ext>
            </a:extLst>
          </p:cNvPr>
          <p:cNvSpPr/>
          <p:nvPr/>
        </p:nvSpPr>
        <p:spPr>
          <a:xfrm>
            <a:off x="3147082" y="2449353"/>
            <a:ext cx="2489052" cy="13698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S" sz="1600" dirty="0">
                <a:solidFill>
                  <a:schemeClr val="bg2">
                    <a:lumMod val="10000"/>
                  </a:schemeClr>
                </a:solidFill>
                <a:latin typeface="Bahnschrift Condensed" panose="020B0502040204020203" pitchFamily="34" charset="0"/>
              </a:rPr>
              <a:t>SE REALIZÓ LA INVITACIÓN A LA CIUDADANÍA PARA QUE FORMULEN SUS  PREGUNTAS Y/O INQUIETUDES A LA EMAPASR-EP.</a:t>
            </a:r>
            <a:endParaRPr lang="es-EC" sz="1600" dirty="0">
              <a:solidFill>
                <a:schemeClr val="bg2">
                  <a:lumMod val="10000"/>
                </a:schemeClr>
              </a:solidFill>
              <a:latin typeface="Bahnschrift Condensed" panose="020B0502040204020203" pitchFamily="34" charset="0"/>
            </a:endParaRPr>
          </a:p>
        </p:txBody>
      </p:sp>
    </p:spTree>
    <p:extLst>
      <p:ext uri="{BB962C8B-B14F-4D97-AF65-F5344CB8AC3E}">
        <p14:creationId xmlns:p14="http://schemas.microsoft.com/office/powerpoint/2010/main" val="798809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2E3546B9-61A4-FE29-482E-359EE2E46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0"/>
            <a:ext cx="12357100" cy="6858000"/>
          </a:xfrm>
          <a:prstGeom prst="rect">
            <a:avLst/>
          </a:prstGeom>
        </p:spPr>
      </p:pic>
      <p:pic>
        <p:nvPicPr>
          <p:cNvPr id="7" name="Imagen 6">
            <a:extLst>
              <a:ext uri="{FF2B5EF4-FFF2-40B4-BE49-F238E27FC236}">
                <a16:creationId xmlns:a16="http://schemas.microsoft.com/office/drawing/2014/main" xmlns="" id="{94665A15-E4ED-0A65-73E1-1BFF1C6DA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00" y="1278286"/>
            <a:ext cx="12357100" cy="5592817"/>
          </a:xfrm>
          <a:prstGeom prst="rect">
            <a:avLst/>
          </a:prstGeom>
        </p:spPr>
      </p:pic>
      <p:pic>
        <p:nvPicPr>
          <p:cNvPr id="9" name="Imagen 8">
            <a:extLst>
              <a:ext uri="{FF2B5EF4-FFF2-40B4-BE49-F238E27FC236}">
                <a16:creationId xmlns:a16="http://schemas.microsoft.com/office/drawing/2014/main" xmlns="" id="{CB5FE869-38E0-7A9E-8D21-F224CB764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0282" y="5617404"/>
            <a:ext cx="7986335" cy="127869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xmlns="" id="{4D83FCE8-2EF9-CFD1-D647-E4F2DF62C9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99" b="29537"/>
          <a:stretch/>
        </p:blipFill>
        <p:spPr>
          <a:xfrm>
            <a:off x="9551921" y="214604"/>
            <a:ext cx="2561670" cy="690465"/>
          </a:xfrm>
          <a:prstGeom prst="rect">
            <a:avLst/>
          </a:prstGeom>
        </p:spPr>
      </p:pic>
      <p:sp>
        <p:nvSpPr>
          <p:cNvPr id="2" name="Rectángulo 1">
            <a:extLst>
              <a:ext uri="{FF2B5EF4-FFF2-40B4-BE49-F238E27FC236}">
                <a16:creationId xmlns:a16="http://schemas.microsoft.com/office/drawing/2014/main" xmlns="" id="{899333DD-AF0C-A3B8-0424-4C725D9E4719}"/>
              </a:ext>
            </a:extLst>
          </p:cNvPr>
          <p:cNvSpPr/>
          <p:nvPr/>
        </p:nvSpPr>
        <p:spPr>
          <a:xfrm>
            <a:off x="590549" y="315789"/>
            <a:ext cx="8763000" cy="589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800" b="1" dirty="0">
                <a:solidFill>
                  <a:schemeClr val="tx1">
                    <a:lumMod val="75000"/>
                    <a:lumOff val="25000"/>
                  </a:schemeClr>
                </a:solidFill>
                <a:effectLst/>
                <a:latin typeface="Berlin Sans FB Demi" panose="020E0802020502020306" pitchFamily="34" charset="0"/>
              </a:rPr>
              <a:t>CONSULTA ASAMBLEA CIUDADANA LOCAL</a:t>
            </a:r>
          </a:p>
        </p:txBody>
      </p:sp>
      <p:sp>
        <p:nvSpPr>
          <p:cNvPr id="3" name="Rectángulo 2">
            <a:extLst>
              <a:ext uri="{FF2B5EF4-FFF2-40B4-BE49-F238E27FC236}">
                <a16:creationId xmlns:a16="http://schemas.microsoft.com/office/drawing/2014/main" xmlns="" id="{C5AB0C82-B40B-3264-637E-F4A14038008A}"/>
              </a:ext>
            </a:extLst>
          </p:cNvPr>
          <p:cNvSpPr/>
          <p:nvPr/>
        </p:nvSpPr>
        <p:spPr>
          <a:xfrm>
            <a:off x="801653" y="1083964"/>
            <a:ext cx="10742645" cy="1371936"/>
          </a:xfrm>
          <a:prstGeom prst="rect">
            <a:avLst/>
          </a:prstGeom>
          <a:gradFill>
            <a:gsLst>
              <a:gs pos="9000">
                <a:schemeClr val="accent5">
                  <a:lumMod val="40000"/>
                  <a:lumOff val="60000"/>
                  <a:alpha val="0"/>
                </a:schemeClr>
              </a:gs>
              <a:gs pos="22000">
                <a:srgbClr val="7FA1D6">
                  <a:alpha val="0"/>
                </a:srgbClr>
              </a:gs>
              <a:gs pos="42000">
                <a:schemeClr val="accent5">
                  <a:lumMod val="75000"/>
                  <a:alpha val="0"/>
                </a:schemeClr>
              </a:gs>
              <a:gs pos="53000">
                <a:schemeClr val="accent5">
                  <a:lumMod val="75000"/>
                  <a:alpha val="0"/>
                </a:schemeClr>
              </a:gs>
              <a:gs pos="100000">
                <a:schemeClr val="accent5">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sz="1800" b="1" i="1" u="sng"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PREGUNTA:</a:t>
            </a:r>
            <a:r>
              <a:rPr lang="es-MX" sz="1800" b="1" i="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 ¿Qué solución de corto y largo plazo tiene previsto EMAPASR-EP para solucionar los problemas de inundación de nuestra barriada, que se han multiplicado estos últimos años debido a rellenos anti técnicos que no permiten la salida del agua por sus cauces naturales?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ángulo 7">
            <a:extLst>
              <a:ext uri="{FF2B5EF4-FFF2-40B4-BE49-F238E27FC236}">
                <a16:creationId xmlns:a16="http://schemas.microsoft.com/office/drawing/2014/main" xmlns="" id="{5CB75C98-584E-92B6-0B88-C35AA6620ED7}"/>
              </a:ext>
            </a:extLst>
          </p:cNvPr>
          <p:cNvSpPr/>
          <p:nvPr/>
        </p:nvSpPr>
        <p:spPr>
          <a:xfrm>
            <a:off x="801653" y="2634795"/>
            <a:ext cx="10742645" cy="2462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750"/>
              </a:spcAft>
            </a:pPr>
            <a:r>
              <a:rPr lang="es-MX" b="1" dirty="0">
                <a:solidFill>
                  <a:srgbClr val="767171"/>
                </a:solidFill>
                <a:latin typeface="Roboto" panose="02000000000000000000" pitchFamily="2" charset="0"/>
                <a:ea typeface="Times New Roman" panose="02020603050405020304" pitchFamily="18" charset="0"/>
                <a:cs typeface="Times New Roman" panose="02020603050405020304" pitchFamily="18" charset="0"/>
              </a:rPr>
              <a:t>RESPUES</a:t>
            </a:r>
            <a:r>
              <a:rPr lang="es-MX" sz="1800" b="1"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TA: </a:t>
            </a:r>
            <a:r>
              <a:rPr lang="es-MX" sz="1600" kern="0" dirty="0">
                <a:solidFill>
                  <a:srgbClr val="767171"/>
                </a:solidFill>
                <a:effectLst/>
                <a:latin typeface="Roboto" panose="02000000000000000000" pitchFamily="2" charset="0"/>
                <a:ea typeface="Times New Roman" panose="02020603050405020304" pitchFamily="18" charset="0"/>
                <a:cs typeface="Times New Roman" panose="02020603050405020304" pitchFamily="18" charset="0"/>
              </a:rPr>
              <a:t>Actualmente la parroquia Nuevo Santa Rosa cuenta con un sistema mixto de aguas lluvias y aguas servidas que se conectan a través de un paso subfluvial al sistema de alcantarillado de la ciudad que está ubicado en la calle Guayas y Calle Jambelí. EMAPSR-EP tiene previsto como solución a corto plazo mantener operativas las bombas en la sector Sara Cavero y aperturar canales provisionales para la evacuación de las aguas lluvias del sector afectado y como solución a largo plazo se tiene previsto dentro del plan maestro, que los sistemas de aguas servidas y aguas lluvias sean independientes, además se tiene prevista la implementación de un sistema de tratamiento de aguas residuales y encauzar los sistemas de aguas lluvias al sistema de Bombeo Ubicado en la ciudadela Sara Cavero.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8021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1249</TotalTime>
  <Words>4950</Words>
  <Application>Microsoft Office PowerPoint</Application>
  <PresentationFormat>Panorámica</PresentationFormat>
  <Paragraphs>461</Paragraphs>
  <Slides>54</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54</vt:i4>
      </vt:variant>
    </vt:vector>
  </HeadingPairs>
  <TitlesOfParts>
    <vt:vector size="68" baseType="lpstr">
      <vt:lpstr>Aharoni</vt:lpstr>
      <vt:lpstr>Arial</vt:lpstr>
      <vt:lpstr>Arial Rounded MT Bold</vt:lpstr>
      <vt:lpstr>Bahnschrift</vt:lpstr>
      <vt:lpstr>Bahnschrift Condensed</vt:lpstr>
      <vt:lpstr>Berlin Sans FB Demi</vt:lpstr>
      <vt:lpstr>Calibri</vt:lpstr>
      <vt:lpstr>Calibri Light</vt:lpstr>
      <vt:lpstr>ITC Avant Garde Std Bk</vt:lpstr>
      <vt:lpstr>Roboto</vt:lpstr>
      <vt:lpstr>STHupo</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PIEDRA REYES JHONATAN ALEXANDER</dc:creator>
  <cp:lastModifiedBy>Cuenta Microsoft</cp:lastModifiedBy>
  <cp:revision>52</cp:revision>
  <dcterms:created xsi:type="dcterms:W3CDTF">2023-05-23T14:17:04Z</dcterms:created>
  <dcterms:modified xsi:type="dcterms:W3CDTF">2023-05-29T20:38:07Z</dcterms:modified>
</cp:coreProperties>
</file>